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Times New Roman Bold" charset="1" panose="02030802070405020303"/>
      <p:regular r:id="rId19"/>
    </p:embeddedFont>
    <p:embeddedFont>
      <p:font typeface="Times New Roman" charset="1" panose="02030502070405020303"/>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https://www.kakaobus.com" TargetMode="External" Type="http://schemas.openxmlformats.org/officeDocument/2006/relationships/hyperlink"/><Relationship Id="rId4" Target="https://www.transitapp.com" TargetMode="External" Type="http://schemas.openxmlformats.org/officeDocument/2006/relationships/hyperlink"/><Relationship Id="rId5" Target="https://www.suntran.com" TargetMode="External" Type="http://schemas.openxmlformats.org/officeDocument/2006/relationships/hyperlink"/></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2776554" y="2966849"/>
            <a:ext cx="12734892" cy="3562634"/>
          </a:xfrm>
          <a:prstGeom prst="rect">
            <a:avLst/>
          </a:prstGeom>
        </p:spPr>
        <p:txBody>
          <a:bodyPr anchor="t" rtlCol="false" tIns="0" lIns="0" bIns="0" rIns="0">
            <a:spAutoFit/>
          </a:bodyPr>
          <a:lstStyle/>
          <a:p>
            <a:pPr algn="ctr">
              <a:lnSpc>
                <a:spcPts val="12761"/>
              </a:lnSpc>
            </a:pPr>
            <a:r>
              <a:rPr lang="en-US" b="true" sz="12761">
                <a:solidFill>
                  <a:srgbClr val="FFFFFF"/>
                </a:solidFill>
                <a:latin typeface="Times New Roman Bold"/>
                <a:ea typeface="Times New Roman Bold"/>
                <a:cs typeface="Times New Roman Bold"/>
                <a:sym typeface="Times New Roman Bold"/>
              </a:rPr>
              <a:t>Tucson Transit Tracker (T3)</a:t>
            </a:r>
          </a:p>
        </p:txBody>
      </p:sp>
      <p:sp>
        <p:nvSpPr>
          <p:cNvPr name="TextBox 7" id="7"/>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Chaeeun Lee</a:t>
            </a:r>
          </a:p>
        </p:txBody>
      </p:sp>
      <p:sp>
        <p:nvSpPr>
          <p:cNvPr name="TextBox 8" id="8"/>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grpSp>
        <p:nvGrpSpPr>
          <p:cNvPr name="Group 9" id="9"/>
          <p:cNvGrpSpPr/>
          <p:nvPr/>
        </p:nvGrpSpPr>
        <p:grpSpPr>
          <a:xfrm rot="0">
            <a:off x="780890" y="644750"/>
            <a:ext cx="16726220" cy="767901"/>
            <a:chOff x="0" y="0"/>
            <a:chExt cx="4405260" cy="202245"/>
          </a:xfrm>
        </p:grpSpPr>
        <p:sp>
          <p:nvSpPr>
            <p:cNvPr name="Freeform 10" id="10"/>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11" id="11"/>
            <p:cNvSpPr txBox="true"/>
            <p:nvPr/>
          </p:nvSpPr>
          <p:spPr>
            <a:xfrm>
              <a:off x="0" y="-95250"/>
              <a:ext cx="4405260" cy="297495"/>
            </a:xfrm>
            <a:prstGeom prst="rect">
              <a:avLst/>
            </a:prstGeom>
          </p:spPr>
          <p:txBody>
            <a:bodyPr anchor="ctr" rtlCol="false" tIns="50800" lIns="50800" bIns="50800" rIns="50800"/>
            <a:lstStyle/>
            <a:p>
              <a:pPr algn="ctr">
                <a:lnSpc>
                  <a:spcPts val="3359"/>
                </a:lnSpc>
              </a:pPr>
              <a:r>
                <a:rPr lang="en-US" sz="2400">
                  <a:solidFill>
                    <a:srgbClr val="FFFFFF"/>
                  </a:solidFill>
                  <a:latin typeface="Times New Roman"/>
                  <a:ea typeface="Times New Roman"/>
                  <a:cs typeface="Times New Roman"/>
                  <a:sym typeface="Times New Roman"/>
                </a:rPr>
                <a:t>CIS129 Final Project</a:t>
              </a:r>
            </a:p>
          </p:txBody>
        </p:sp>
      </p:grpSp>
      <p:sp>
        <p:nvSpPr>
          <p:cNvPr name="TextBox 12" id="12"/>
          <p:cNvSpPr txBox="true"/>
          <p:nvPr/>
        </p:nvSpPr>
        <p:spPr>
          <a:xfrm rot="0">
            <a:off x="1495313" y="6581010"/>
            <a:ext cx="15297373" cy="739141"/>
          </a:xfrm>
          <a:prstGeom prst="rect">
            <a:avLst/>
          </a:prstGeom>
        </p:spPr>
        <p:txBody>
          <a:bodyPr anchor="t" rtlCol="false" tIns="0" lIns="0" bIns="0" rIns="0">
            <a:spAutoFit/>
          </a:bodyPr>
          <a:lstStyle/>
          <a:p>
            <a:pPr algn="ctr">
              <a:lnSpc>
                <a:spcPts val="5459"/>
              </a:lnSpc>
              <a:spcBef>
                <a:spcPct val="0"/>
              </a:spcBef>
            </a:pPr>
            <a:r>
              <a:rPr lang="en-US" b="true" sz="3899">
                <a:solidFill>
                  <a:srgbClr val="FFFFFF"/>
                </a:solidFill>
                <a:latin typeface="Times New Roman Bold"/>
                <a:ea typeface="Times New Roman Bold"/>
                <a:cs typeface="Times New Roman Bold"/>
                <a:sym typeface="Times New Roman Bold"/>
              </a:rPr>
              <a:t>A Comprehensive Solution for Public Transportation Challenges in Tucson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1939879"/>
            <a:chOff x="0" y="0"/>
            <a:chExt cx="4405260" cy="510915"/>
          </a:xfrm>
        </p:grpSpPr>
        <p:sp>
          <p:nvSpPr>
            <p:cNvPr name="Freeform 4" id="4"/>
            <p:cNvSpPr/>
            <p:nvPr/>
          </p:nvSpPr>
          <p:spPr>
            <a:xfrm flipH="false" flipV="false" rot="0">
              <a:off x="0" y="0"/>
              <a:ext cx="4405260" cy="510915"/>
            </a:xfrm>
            <a:custGeom>
              <a:avLst/>
              <a:gdLst/>
              <a:ahLst/>
              <a:cxnLst/>
              <a:rect r="r" b="b" t="t" l="l"/>
              <a:pathLst>
                <a:path h="510915" w="4405260">
                  <a:moveTo>
                    <a:pt x="46286" y="0"/>
                  </a:moveTo>
                  <a:lnTo>
                    <a:pt x="4358974" y="0"/>
                  </a:lnTo>
                  <a:cubicBezTo>
                    <a:pt x="4384537" y="0"/>
                    <a:pt x="4405260" y="20723"/>
                    <a:pt x="4405260" y="46286"/>
                  </a:cubicBezTo>
                  <a:lnTo>
                    <a:pt x="4405260" y="464628"/>
                  </a:lnTo>
                  <a:cubicBezTo>
                    <a:pt x="4405260" y="490191"/>
                    <a:pt x="4384537" y="510915"/>
                    <a:pt x="4358974" y="510915"/>
                  </a:cubicBezTo>
                  <a:lnTo>
                    <a:pt x="46286" y="510915"/>
                  </a:lnTo>
                  <a:cubicBezTo>
                    <a:pt x="34010" y="510915"/>
                    <a:pt x="22237" y="506038"/>
                    <a:pt x="13557" y="497358"/>
                  </a:cubicBezTo>
                  <a:cubicBezTo>
                    <a:pt x="4877" y="488677"/>
                    <a:pt x="0" y="476904"/>
                    <a:pt x="0" y="464628"/>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95250"/>
              <a:ext cx="4405260" cy="606165"/>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80890" y="8874350"/>
            <a:ext cx="16726220" cy="767901"/>
            <a:chOff x="0" y="0"/>
            <a:chExt cx="4405260" cy="202245"/>
          </a:xfrm>
        </p:grpSpPr>
        <p:sp>
          <p:nvSpPr>
            <p:cNvPr name="Freeform 7" id="7"/>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8" id="8"/>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9" id="9"/>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10</a:t>
            </a:r>
          </a:p>
        </p:txBody>
      </p:sp>
      <p:sp>
        <p:nvSpPr>
          <p:cNvPr name="TextBox 10" id="10"/>
          <p:cNvSpPr txBox="true"/>
          <p:nvPr/>
        </p:nvSpPr>
        <p:spPr>
          <a:xfrm rot="0">
            <a:off x="1687474" y="1156694"/>
            <a:ext cx="9635460"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Open Questions</a:t>
            </a:r>
          </a:p>
        </p:txBody>
      </p:sp>
      <p:sp>
        <p:nvSpPr>
          <p:cNvPr name="TextBox 11" id="11"/>
          <p:cNvSpPr txBox="true"/>
          <p:nvPr/>
        </p:nvSpPr>
        <p:spPr>
          <a:xfrm rot="0">
            <a:off x="1028700" y="3320857"/>
            <a:ext cx="15870436" cy="3235711"/>
          </a:xfrm>
          <a:prstGeom prst="rect">
            <a:avLst/>
          </a:prstGeom>
        </p:spPr>
        <p:txBody>
          <a:bodyPr anchor="t" rtlCol="false" tIns="0" lIns="0" bIns="0" rIns="0">
            <a:spAutoFit/>
          </a:bodyPr>
          <a:lstStyle/>
          <a:p>
            <a:pPr algn="ctr">
              <a:lnSpc>
                <a:spcPts val="8556"/>
              </a:lnSpc>
            </a:pPr>
            <a:r>
              <a:rPr lang="en-US" sz="4299">
                <a:solidFill>
                  <a:srgbClr val="FFFFFF"/>
                </a:solidFill>
                <a:latin typeface="Times New Roman"/>
                <a:ea typeface="Times New Roman"/>
                <a:cs typeface="Times New Roman"/>
                <a:sym typeface="Times New Roman"/>
              </a:rPr>
              <a:t>How can Sun Tran collaborate to provide real-time GPS data?</a:t>
            </a:r>
          </a:p>
          <a:p>
            <a:pPr algn="ctr">
              <a:lnSpc>
                <a:spcPts val="8556"/>
              </a:lnSpc>
            </a:pPr>
            <a:r>
              <a:rPr lang="en-US" sz="4299">
                <a:solidFill>
                  <a:srgbClr val="FFFFFF"/>
                </a:solidFill>
                <a:latin typeface="Times New Roman"/>
                <a:ea typeface="Times New Roman"/>
                <a:cs typeface="Times New Roman"/>
                <a:sym typeface="Times New Roman"/>
              </a:rPr>
              <a:t>What are the costs and technical challenges for maintaining the app?</a:t>
            </a:r>
          </a:p>
          <a:p>
            <a:pPr algn="ctr">
              <a:lnSpc>
                <a:spcPts val="8556"/>
              </a:lnSpc>
            </a:pPr>
            <a:r>
              <a:rPr lang="en-US" sz="4299">
                <a:solidFill>
                  <a:srgbClr val="FFFFFF"/>
                </a:solidFill>
                <a:latin typeface="Times New Roman"/>
                <a:ea typeface="Times New Roman"/>
                <a:cs typeface="Times New Roman"/>
                <a:sym typeface="Times New Roman"/>
              </a:rPr>
              <a:t>How can we balance</a:t>
            </a:r>
            <a:r>
              <a:rPr lang="en-US" sz="4299">
                <a:solidFill>
                  <a:srgbClr val="FFFFFF"/>
                </a:solidFill>
                <a:latin typeface="Times New Roman"/>
                <a:ea typeface="Times New Roman"/>
                <a:cs typeface="Times New Roman"/>
                <a:sym typeface="Times New Roman"/>
              </a:rPr>
              <a:t> user simplicity with robust functionality?</a:t>
            </a:r>
          </a:p>
        </p:txBody>
      </p:sp>
      <p:sp>
        <p:nvSpPr>
          <p:cNvPr name="TextBox 12" id="12"/>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11</a:t>
            </a:r>
          </a:p>
        </p:txBody>
      </p:sp>
      <p:grpSp>
        <p:nvGrpSpPr>
          <p:cNvPr name="Group 7" id="7"/>
          <p:cNvGrpSpPr/>
          <p:nvPr/>
        </p:nvGrpSpPr>
        <p:grpSpPr>
          <a:xfrm rot="0">
            <a:off x="780890" y="644750"/>
            <a:ext cx="16726220" cy="1965414"/>
            <a:chOff x="0" y="0"/>
            <a:chExt cx="4405260" cy="517640"/>
          </a:xfrm>
        </p:grpSpPr>
        <p:sp>
          <p:nvSpPr>
            <p:cNvPr name="Freeform 8" id="8"/>
            <p:cNvSpPr/>
            <p:nvPr/>
          </p:nvSpPr>
          <p:spPr>
            <a:xfrm flipH="false" flipV="false" rot="0">
              <a:off x="0" y="0"/>
              <a:ext cx="4405260" cy="517640"/>
            </a:xfrm>
            <a:custGeom>
              <a:avLst/>
              <a:gdLst/>
              <a:ahLst/>
              <a:cxnLst/>
              <a:rect r="r" b="b" t="t" l="l"/>
              <a:pathLst>
                <a:path h="517640" w="4405260">
                  <a:moveTo>
                    <a:pt x="46286" y="0"/>
                  </a:moveTo>
                  <a:lnTo>
                    <a:pt x="4358974" y="0"/>
                  </a:lnTo>
                  <a:cubicBezTo>
                    <a:pt x="4384537" y="0"/>
                    <a:pt x="4405260" y="20723"/>
                    <a:pt x="4405260" y="46286"/>
                  </a:cubicBezTo>
                  <a:lnTo>
                    <a:pt x="4405260" y="471354"/>
                  </a:lnTo>
                  <a:cubicBezTo>
                    <a:pt x="4405260" y="496917"/>
                    <a:pt x="4384537" y="517640"/>
                    <a:pt x="4358974" y="517640"/>
                  </a:cubicBezTo>
                  <a:lnTo>
                    <a:pt x="46286" y="517640"/>
                  </a:lnTo>
                  <a:cubicBezTo>
                    <a:pt x="20723" y="517640"/>
                    <a:pt x="0" y="496917"/>
                    <a:pt x="0" y="471354"/>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9" id="9"/>
            <p:cNvSpPr txBox="true"/>
            <p:nvPr/>
          </p:nvSpPr>
          <p:spPr>
            <a:xfrm>
              <a:off x="0" y="-95250"/>
              <a:ext cx="4405260" cy="612890"/>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1687474" y="1156694"/>
            <a:ext cx="9635460"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Citations</a:t>
            </a:r>
          </a:p>
        </p:txBody>
      </p:sp>
      <p:sp>
        <p:nvSpPr>
          <p:cNvPr name="TextBox 11" id="11"/>
          <p:cNvSpPr txBox="true"/>
          <p:nvPr/>
        </p:nvSpPr>
        <p:spPr>
          <a:xfrm rot="0">
            <a:off x="1354523" y="3313094"/>
            <a:ext cx="10301362" cy="1291590"/>
          </a:xfrm>
          <a:prstGeom prst="rect">
            <a:avLst/>
          </a:prstGeom>
        </p:spPr>
        <p:txBody>
          <a:bodyPr anchor="t" rtlCol="false" tIns="0" lIns="0" bIns="0" rIns="0">
            <a:spAutoFit/>
          </a:bodyPr>
          <a:lstStyle/>
          <a:p>
            <a:pPr algn="l">
              <a:lnSpc>
                <a:spcPts val="3359"/>
              </a:lnSpc>
            </a:pPr>
            <a:r>
              <a:rPr lang="en-US" sz="2400" u="sng">
                <a:solidFill>
                  <a:srgbClr val="FFFFFF"/>
                </a:solidFill>
                <a:latin typeface="Times New Roman"/>
                <a:ea typeface="Times New Roman"/>
                <a:cs typeface="Times New Roman"/>
                <a:sym typeface="Times New Roman"/>
                <a:hlinkClick r:id="rId3" tooltip="https://www.kakaobus.com"/>
              </a:rPr>
              <a:t>https://www.kakaobus.com</a:t>
            </a:r>
            <a:r>
              <a:rPr lang="en-US" sz="2400">
                <a:solidFill>
                  <a:srgbClr val="FFFFFF"/>
                </a:solidFill>
                <a:latin typeface="Times New Roman"/>
                <a:ea typeface="Times New Roman"/>
                <a:cs typeface="Times New Roman"/>
                <a:sym typeface="Times New Roman"/>
              </a:rPr>
              <a:t>: Analysis of KakaoBus's real-time tracking system.</a:t>
            </a:r>
          </a:p>
          <a:p>
            <a:pPr algn="l">
              <a:lnSpc>
                <a:spcPts val="3359"/>
              </a:lnSpc>
            </a:pPr>
            <a:r>
              <a:rPr lang="en-US" sz="2400" u="sng">
                <a:solidFill>
                  <a:srgbClr val="FFFFFF"/>
                </a:solidFill>
                <a:latin typeface="Times New Roman"/>
                <a:ea typeface="Times New Roman"/>
                <a:cs typeface="Times New Roman"/>
                <a:sym typeface="Times New Roman"/>
                <a:hlinkClick r:id="rId4" tooltip="https://www.transitapp.com"/>
              </a:rPr>
              <a:t>https://www.transitapp.com</a:t>
            </a:r>
            <a:r>
              <a:rPr lang="en-US" sz="2400">
                <a:solidFill>
                  <a:srgbClr val="FFFFFF"/>
                </a:solidFill>
                <a:latin typeface="Times New Roman"/>
                <a:ea typeface="Times New Roman"/>
                <a:cs typeface="Times New Roman"/>
                <a:sym typeface="Times New Roman"/>
              </a:rPr>
              <a:t>: Features of Transit App for public transportation.</a:t>
            </a:r>
          </a:p>
          <a:p>
            <a:pPr algn="l">
              <a:lnSpc>
                <a:spcPts val="3359"/>
              </a:lnSpc>
            </a:pPr>
            <a:r>
              <a:rPr lang="en-US" sz="2400" u="sng">
                <a:solidFill>
                  <a:srgbClr val="FFFFFF"/>
                </a:solidFill>
                <a:latin typeface="Times New Roman"/>
                <a:ea typeface="Times New Roman"/>
                <a:cs typeface="Times New Roman"/>
                <a:sym typeface="Times New Roman"/>
                <a:hlinkClick r:id="rId5" tooltip="https://www.suntran.com"/>
              </a:rPr>
              <a:t>https://www.suntran.com</a:t>
            </a:r>
            <a:r>
              <a:rPr lang="en-US" sz="2400">
                <a:solidFill>
                  <a:srgbClr val="FFFFFF"/>
                </a:solidFill>
                <a:latin typeface="Times New Roman"/>
                <a:ea typeface="Times New Roman"/>
                <a:cs typeface="Times New Roman"/>
                <a:sym typeface="Times New Roman"/>
              </a:rPr>
              <a:t>: Tucson's official public transportation site.</a:t>
            </a:r>
          </a:p>
        </p:txBody>
      </p:sp>
      <p:sp>
        <p:nvSpPr>
          <p:cNvPr name="TextBox 12" id="12"/>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12</a:t>
            </a:r>
          </a:p>
        </p:txBody>
      </p:sp>
      <p:grpSp>
        <p:nvGrpSpPr>
          <p:cNvPr name="Group 7" id="7"/>
          <p:cNvGrpSpPr/>
          <p:nvPr/>
        </p:nvGrpSpPr>
        <p:grpSpPr>
          <a:xfrm rot="0">
            <a:off x="780890" y="644750"/>
            <a:ext cx="16726220" cy="1831750"/>
            <a:chOff x="0" y="0"/>
            <a:chExt cx="4405260" cy="482436"/>
          </a:xfrm>
        </p:grpSpPr>
        <p:sp>
          <p:nvSpPr>
            <p:cNvPr name="Freeform 8" id="8"/>
            <p:cNvSpPr/>
            <p:nvPr/>
          </p:nvSpPr>
          <p:spPr>
            <a:xfrm flipH="false" flipV="false" rot="0">
              <a:off x="0" y="0"/>
              <a:ext cx="4405260" cy="482436"/>
            </a:xfrm>
            <a:custGeom>
              <a:avLst/>
              <a:gdLst/>
              <a:ahLst/>
              <a:cxnLst/>
              <a:rect r="r" b="b" t="t" l="l"/>
              <a:pathLst>
                <a:path h="482436" w="4405260">
                  <a:moveTo>
                    <a:pt x="46286" y="0"/>
                  </a:moveTo>
                  <a:lnTo>
                    <a:pt x="4358974" y="0"/>
                  </a:lnTo>
                  <a:cubicBezTo>
                    <a:pt x="4384537" y="0"/>
                    <a:pt x="4405260" y="20723"/>
                    <a:pt x="4405260" y="46286"/>
                  </a:cubicBezTo>
                  <a:lnTo>
                    <a:pt x="4405260" y="436150"/>
                  </a:lnTo>
                  <a:cubicBezTo>
                    <a:pt x="4405260" y="461713"/>
                    <a:pt x="4384537" y="482436"/>
                    <a:pt x="4358974" y="482436"/>
                  </a:cubicBezTo>
                  <a:lnTo>
                    <a:pt x="46286" y="482436"/>
                  </a:lnTo>
                  <a:cubicBezTo>
                    <a:pt x="20723" y="482436"/>
                    <a:pt x="0" y="461713"/>
                    <a:pt x="0" y="436150"/>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9" id="9"/>
            <p:cNvSpPr txBox="true"/>
            <p:nvPr/>
          </p:nvSpPr>
          <p:spPr>
            <a:xfrm>
              <a:off x="0" y="-95250"/>
              <a:ext cx="4405260" cy="577686"/>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1687474" y="1156694"/>
            <a:ext cx="9635460"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Contact Information</a:t>
            </a:r>
          </a:p>
        </p:txBody>
      </p:sp>
      <p:sp>
        <p:nvSpPr>
          <p:cNvPr name="TextBox 11" id="11"/>
          <p:cNvSpPr txBox="true"/>
          <p:nvPr/>
        </p:nvSpPr>
        <p:spPr>
          <a:xfrm rot="0">
            <a:off x="1314450" y="4892737"/>
            <a:ext cx="14274779" cy="647065"/>
          </a:xfrm>
          <a:prstGeom prst="rect">
            <a:avLst/>
          </a:prstGeom>
        </p:spPr>
        <p:txBody>
          <a:bodyPr anchor="t" rtlCol="false" tIns="0" lIns="0" bIns="0" rIns="0">
            <a:spAutoFit/>
          </a:bodyPr>
          <a:lstStyle/>
          <a:p>
            <a:pPr algn="l">
              <a:lnSpc>
                <a:spcPts val="4760"/>
              </a:lnSpc>
            </a:pPr>
            <a:r>
              <a:rPr lang="en-US" sz="3400" b="true">
                <a:solidFill>
                  <a:srgbClr val="FFFFFF"/>
                </a:solidFill>
                <a:latin typeface="Times New Roman Bold"/>
                <a:ea typeface="Times New Roman Bold"/>
                <a:cs typeface="Times New Roman Bold"/>
                <a:sym typeface="Times New Roman Bold"/>
              </a:rPr>
              <a:t>Chaeeun Lee</a:t>
            </a:r>
          </a:p>
        </p:txBody>
      </p:sp>
      <p:sp>
        <p:nvSpPr>
          <p:cNvPr name="TextBox 12" id="12"/>
          <p:cNvSpPr txBox="true"/>
          <p:nvPr/>
        </p:nvSpPr>
        <p:spPr>
          <a:xfrm rot="0">
            <a:off x="1314450" y="5677698"/>
            <a:ext cx="14274779" cy="647065"/>
          </a:xfrm>
          <a:prstGeom prst="rect">
            <a:avLst/>
          </a:prstGeom>
        </p:spPr>
        <p:txBody>
          <a:bodyPr anchor="t" rtlCol="false" tIns="0" lIns="0" bIns="0" rIns="0">
            <a:spAutoFit/>
          </a:bodyPr>
          <a:lstStyle/>
          <a:p>
            <a:pPr algn="l">
              <a:lnSpc>
                <a:spcPts val="4760"/>
              </a:lnSpc>
            </a:pPr>
            <a:r>
              <a:rPr lang="en-US" sz="3400">
                <a:solidFill>
                  <a:srgbClr val="FFFFFF"/>
                </a:solidFill>
                <a:latin typeface="Times New Roman"/>
                <a:ea typeface="Times New Roman"/>
                <a:cs typeface="Times New Roman"/>
                <a:sym typeface="Times New Roman"/>
              </a:rPr>
              <a:t>clee74@mail.pima.edu </a:t>
            </a:r>
          </a:p>
        </p:txBody>
      </p:sp>
      <p:sp>
        <p:nvSpPr>
          <p:cNvPr name="TextBox 13" id="13"/>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6383503" y="3362183"/>
            <a:ext cx="5520993" cy="3562634"/>
          </a:xfrm>
          <a:prstGeom prst="rect">
            <a:avLst/>
          </a:prstGeom>
        </p:spPr>
        <p:txBody>
          <a:bodyPr anchor="t" rtlCol="false" tIns="0" lIns="0" bIns="0" rIns="0">
            <a:spAutoFit/>
          </a:bodyPr>
          <a:lstStyle/>
          <a:p>
            <a:pPr algn="ctr">
              <a:lnSpc>
                <a:spcPts val="12761"/>
              </a:lnSpc>
            </a:pPr>
            <a:r>
              <a:rPr lang="en-US" b="true" sz="12761">
                <a:solidFill>
                  <a:srgbClr val="FFFFFF"/>
                </a:solidFill>
                <a:latin typeface="Times New Roman Bold"/>
                <a:ea typeface="Times New Roman Bold"/>
                <a:cs typeface="Times New Roman Bold"/>
                <a:sym typeface="Times New Roman Bold"/>
              </a:rPr>
              <a:t>The End</a:t>
            </a:r>
          </a:p>
        </p:txBody>
      </p:sp>
      <p:sp>
        <p:nvSpPr>
          <p:cNvPr name="TextBox 7" id="7"/>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
        <p:nvSpPr>
          <p:cNvPr name="TextBox 8" id="8"/>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Chaeeun Lee</a:t>
            </a:r>
          </a:p>
        </p:txBody>
      </p:sp>
      <p:grpSp>
        <p:nvGrpSpPr>
          <p:cNvPr name="Group 9" id="9"/>
          <p:cNvGrpSpPr/>
          <p:nvPr/>
        </p:nvGrpSpPr>
        <p:grpSpPr>
          <a:xfrm rot="0">
            <a:off x="780890" y="644750"/>
            <a:ext cx="16726220" cy="767901"/>
            <a:chOff x="0" y="0"/>
            <a:chExt cx="4405260" cy="202245"/>
          </a:xfrm>
        </p:grpSpPr>
        <p:sp>
          <p:nvSpPr>
            <p:cNvPr name="Freeform 10" id="10"/>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11" id="11"/>
            <p:cNvSpPr txBox="true"/>
            <p:nvPr/>
          </p:nvSpPr>
          <p:spPr>
            <a:xfrm>
              <a:off x="0" y="-95250"/>
              <a:ext cx="4405260" cy="297495"/>
            </a:xfrm>
            <a:prstGeom prst="rect">
              <a:avLst/>
            </a:prstGeom>
          </p:spPr>
          <p:txBody>
            <a:bodyPr anchor="ctr" rtlCol="false" tIns="50800" lIns="50800" bIns="50800" rIns="50800"/>
            <a:lstStyle/>
            <a:p>
              <a:pPr algn="ctr">
                <a:lnSpc>
                  <a:spcPts val="3359"/>
                </a:lnSpc>
              </a:pPr>
              <a:r>
                <a:rPr lang="en-US" sz="2400">
                  <a:solidFill>
                    <a:srgbClr val="FFFFFF"/>
                  </a:solidFill>
                  <a:latin typeface="Times New Roman"/>
                  <a:ea typeface="Times New Roman"/>
                  <a:cs typeface="Times New Roman"/>
                  <a:sym typeface="Times New Roman"/>
                </a:rPr>
                <a:t>CIS129 Final Project</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2</a:t>
            </a:r>
          </a:p>
        </p:txBody>
      </p:sp>
      <p:sp>
        <p:nvSpPr>
          <p:cNvPr name="TextBox 7" id="7"/>
          <p:cNvSpPr txBox="true"/>
          <p:nvPr/>
        </p:nvSpPr>
        <p:spPr>
          <a:xfrm rot="0">
            <a:off x="1314450" y="4153425"/>
            <a:ext cx="793411" cy="514909"/>
          </a:xfrm>
          <a:prstGeom prst="rect">
            <a:avLst/>
          </a:prstGeom>
        </p:spPr>
        <p:txBody>
          <a:bodyPr anchor="t" rtlCol="false" tIns="0" lIns="0" bIns="0" rIns="0">
            <a:spAutoFit/>
          </a:bodyPr>
          <a:lstStyle/>
          <a:p>
            <a:pPr algn="l">
              <a:lnSpc>
                <a:spcPts val="3396"/>
              </a:lnSpc>
            </a:pPr>
            <a:r>
              <a:rPr lang="en-US" sz="3396" spc="339">
                <a:solidFill>
                  <a:srgbClr val="FFFFFF"/>
                </a:solidFill>
                <a:latin typeface="Times New Roman"/>
                <a:ea typeface="Times New Roman"/>
                <a:cs typeface="Times New Roman"/>
                <a:sym typeface="Times New Roman"/>
              </a:rPr>
              <a:t>3</a:t>
            </a:r>
          </a:p>
        </p:txBody>
      </p:sp>
      <p:sp>
        <p:nvSpPr>
          <p:cNvPr name="TextBox 8" id="8"/>
          <p:cNvSpPr txBox="true"/>
          <p:nvPr/>
        </p:nvSpPr>
        <p:spPr>
          <a:xfrm rot="0">
            <a:off x="2529546" y="4153425"/>
            <a:ext cx="5167989" cy="514909"/>
          </a:xfrm>
          <a:prstGeom prst="rect">
            <a:avLst/>
          </a:prstGeom>
        </p:spPr>
        <p:txBody>
          <a:bodyPr anchor="t" rtlCol="false" tIns="0" lIns="0" bIns="0" rIns="0">
            <a:spAutoFit/>
          </a:bodyPr>
          <a:lstStyle/>
          <a:p>
            <a:pPr algn="l">
              <a:lnSpc>
                <a:spcPts val="3396"/>
              </a:lnSpc>
            </a:pPr>
            <a:r>
              <a:rPr lang="en-US" sz="3396" spc="67">
                <a:solidFill>
                  <a:srgbClr val="FFFFFF"/>
                </a:solidFill>
                <a:latin typeface="Times New Roman"/>
                <a:ea typeface="Times New Roman"/>
                <a:cs typeface="Times New Roman"/>
                <a:sym typeface="Times New Roman"/>
              </a:rPr>
              <a:t>Introduction to the Topic</a:t>
            </a:r>
          </a:p>
        </p:txBody>
      </p:sp>
      <p:sp>
        <p:nvSpPr>
          <p:cNvPr name="TextBox 9" id="9"/>
          <p:cNvSpPr txBox="true"/>
          <p:nvPr/>
        </p:nvSpPr>
        <p:spPr>
          <a:xfrm rot="0">
            <a:off x="1314450" y="4947970"/>
            <a:ext cx="793411" cy="514909"/>
          </a:xfrm>
          <a:prstGeom prst="rect">
            <a:avLst/>
          </a:prstGeom>
        </p:spPr>
        <p:txBody>
          <a:bodyPr anchor="t" rtlCol="false" tIns="0" lIns="0" bIns="0" rIns="0">
            <a:spAutoFit/>
          </a:bodyPr>
          <a:lstStyle/>
          <a:p>
            <a:pPr algn="l">
              <a:lnSpc>
                <a:spcPts val="3396"/>
              </a:lnSpc>
            </a:pPr>
            <a:r>
              <a:rPr lang="en-US" sz="3396" spc="339">
                <a:solidFill>
                  <a:srgbClr val="FFFFFF"/>
                </a:solidFill>
                <a:latin typeface="Times New Roman"/>
                <a:ea typeface="Times New Roman"/>
                <a:cs typeface="Times New Roman"/>
                <a:sym typeface="Times New Roman"/>
              </a:rPr>
              <a:t>5</a:t>
            </a:r>
          </a:p>
        </p:txBody>
      </p:sp>
      <p:sp>
        <p:nvSpPr>
          <p:cNvPr name="TextBox 10" id="10"/>
          <p:cNvSpPr txBox="true"/>
          <p:nvPr/>
        </p:nvSpPr>
        <p:spPr>
          <a:xfrm rot="0">
            <a:off x="2529546" y="4947970"/>
            <a:ext cx="5167989" cy="514909"/>
          </a:xfrm>
          <a:prstGeom prst="rect">
            <a:avLst/>
          </a:prstGeom>
        </p:spPr>
        <p:txBody>
          <a:bodyPr anchor="t" rtlCol="false" tIns="0" lIns="0" bIns="0" rIns="0">
            <a:spAutoFit/>
          </a:bodyPr>
          <a:lstStyle/>
          <a:p>
            <a:pPr algn="l">
              <a:lnSpc>
                <a:spcPts val="3396"/>
              </a:lnSpc>
            </a:pPr>
            <a:r>
              <a:rPr lang="en-US" sz="3396" spc="67">
                <a:solidFill>
                  <a:srgbClr val="FFFFFF"/>
                </a:solidFill>
                <a:latin typeface="Times New Roman"/>
                <a:ea typeface="Times New Roman"/>
                <a:cs typeface="Times New Roman"/>
                <a:sym typeface="Times New Roman"/>
              </a:rPr>
              <a:t> Summary of Findings</a:t>
            </a:r>
          </a:p>
        </p:txBody>
      </p:sp>
      <p:sp>
        <p:nvSpPr>
          <p:cNvPr name="TextBox 11" id="11"/>
          <p:cNvSpPr txBox="true"/>
          <p:nvPr/>
        </p:nvSpPr>
        <p:spPr>
          <a:xfrm rot="0">
            <a:off x="1314450" y="5742514"/>
            <a:ext cx="793411" cy="514909"/>
          </a:xfrm>
          <a:prstGeom prst="rect">
            <a:avLst/>
          </a:prstGeom>
        </p:spPr>
        <p:txBody>
          <a:bodyPr anchor="t" rtlCol="false" tIns="0" lIns="0" bIns="0" rIns="0">
            <a:spAutoFit/>
          </a:bodyPr>
          <a:lstStyle/>
          <a:p>
            <a:pPr algn="l">
              <a:lnSpc>
                <a:spcPts val="3396"/>
              </a:lnSpc>
            </a:pPr>
            <a:r>
              <a:rPr lang="en-US" sz="3396" spc="339">
                <a:solidFill>
                  <a:srgbClr val="FFFFFF"/>
                </a:solidFill>
                <a:latin typeface="Times New Roman"/>
                <a:ea typeface="Times New Roman"/>
                <a:cs typeface="Times New Roman"/>
                <a:sym typeface="Times New Roman"/>
              </a:rPr>
              <a:t>6</a:t>
            </a:r>
          </a:p>
        </p:txBody>
      </p:sp>
      <p:sp>
        <p:nvSpPr>
          <p:cNvPr name="TextBox 12" id="12"/>
          <p:cNvSpPr txBox="true"/>
          <p:nvPr/>
        </p:nvSpPr>
        <p:spPr>
          <a:xfrm rot="0">
            <a:off x="2529546" y="5742514"/>
            <a:ext cx="5167989" cy="514909"/>
          </a:xfrm>
          <a:prstGeom prst="rect">
            <a:avLst/>
          </a:prstGeom>
        </p:spPr>
        <p:txBody>
          <a:bodyPr anchor="t" rtlCol="false" tIns="0" lIns="0" bIns="0" rIns="0">
            <a:spAutoFit/>
          </a:bodyPr>
          <a:lstStyle/>
          <a:p>
            <a:pPr algn="l">
              <a:lnSpc>
                <a:spcPts val="3396"/>
              </a:lnSpc>
            </a:pPr>
            <a:r>
              <a:rPr lang="en-US" sz="3396" spc="67">
                <a:solidFill>
                  <a:srgbClr val="FFFFFF"/>
                </a:solidFill>
                <a:latin typeface="Times New Roman"/>
                <a:ea typeface="Times New Roman"/>
                <a:cs typeface="Times New Roman"/>
                <a:sym typeface="Times New Roman"/>
              </a:rPr>
              <a:t> Real-World Applications</a:t>
            </a:r>
          </a:p>
        </p:txBody>
      </p:sp>
      <p:sp>
        <p:nvSpPr>
          <p:cNvPr name="TextBox 13" id="13"/>
          <p:cNvSpPr txBox="true"/>
          <p:nvPr/>
        </p:nvSpPr>
        <p:spPr>
          <a:xfrm rot="0">
            <a:off x="8829394" y="4153425"/>
            <a:ext cx="793411" cy="514909"/>
          </a:xfrm>
          <a:prstGeom prst="rect">
            <a:avLst/>
          </a:prstGeom>
        </p:spPr>
        <p:txBody>
          <a:bodyPr anchor="t" rtlCol="false" tIns="0" lIns="0" bIns="0" rIns="0">
            <a:spAutoFit/>
          </a:bodyPr>
          <a:lstStyle/>
          <a:p>
            <a:pPr algn="l">
              <a:lnSpc>
                <a:spcPts val="3396"/>
              </a:lnSpc>
            </a:pPr>
            <a:r>
              <a:rPr lang="en-US" sz="3396" spc="339">
                <a:solidFill>
                  <a:srgbClr val="FFFFFF"/>
                </a:solidFill>
                <a:latin typeface="Times New Roman"/>
                <a:ea typeface="Times New Roman"/>
                <a:cs typeface="Times New Roman"/>
                <a:sym typeface="Times New Roman"/>
              </a:rPr>
              <a:t>8</a:t>
            </a:r>
          </a:p>
        </p:txBody>
      </p:sp>
      <p:sp>
        <p:nvSpPr>
          <p:cNvPr name="TextBox 14" id="14"/>
          <p:cNvSpPr txBox="true"/>
          <p:nvPr/>
        </p:nvSpPr>
        <p:spPr>
          <a:xfrm rot="0">
            <a:off x="10044490" y="4153425"/>
            <a:ext cx="6489031" cy="514909"/>
          </a:xfrm>
          <a:prstGeom prst="rect">
            <a:avLst/>
          </a:prstGeom>
        </p:spPr>
        <p:txBody>
          <a:bodyPr anchor="t" rtlCol="false" tIns="0" lIns="0" bIns="0" rIns="0">
            <a:spAutoFit/>
          </a:bodyPr>
          <a:lstStyle/>
          <a:p>
            <a:pPr algn="l">
              <a:lnSpc>
                <a:spcPts val="3396"/>
              </a:lnSpc>
            </a:pPr>
            <a:r>
              <a:rPr lang="en-US" sz="3396" spc="67">
                <a:solidFill>
                  <a:srgbClr val="FFFFFF"/>
                </a:solidFill>
                <a:latin typeface="Times New Roman"/>
                <a:ea typeface="Times New Roman"/>
                <a:cs typeface="Times New Roman"/>
                <a:sym typeface="Times New Roman"/>
              </a:rPr>
              <a:t>Design Approach</a:t>
            </a:r>
          </a:p>
        </p:txBody>
      </p:sp>
      <p:sp>
        <p:nvSpPr>
          <p:cNvPr name="TextBox 15" id="15"/>
          <p:cNvSpPr txBox="true"/>
          <p:nvPr/>
        </p:nvSpPr>
        <p:spPr>
          <a:xfrm rot="0">
            <a:off x="8829394" y="4947970"/>
            <a:ext cx="793411" cy="514909"/>
          </a:xfrm>
          <a:prstGeom prst="rect">
            <a:avLst/>
          </a:prstGeom>
        </p:spPr>
        <p:txBody>
          <a:bodyPr anchor="t" rtlCol="false" tIns="0" lIns="0" bIns="0" rIns="0">
            <a:spAutoFit/>
          </a:bodyPr>
          <a:lstStyle/>
          <a:p>
            <a:pPr algn="l">
              <a:lnSpc>
                <a:spcPts val="3396"/>
              </a:lnSpc>
            </a:pPr>
            <a:r>
              <a:rPr lang="en-US" sz="3396" spc="339">
                <a:solidFill>
                  <a:srgbClr val="FFFFFF"/>
                </a:solidFill>
                <a:latin typeface="Times New Roman"/>
                <a:ea typeface="Times New Roman"/>
                <a:cs typeface="Times New Roman"/>
                <a:sym typeface="Times New Roman"/>
              </a:rPr>
              <a:t>9</a:t>
            </a:r>
          </a:p>
        </p:txBody>
      </p:sp>
      <p:sp>
        <p:nvSpPr>
          <p:cNvPr name="TextBox 16" id="16"/>
          <p:cNvSpPr txBox="true"/>
          <p:nvPr/>
        </p:nvSpPr>
        <p:spPr>
          <a:xfrm rot="0">
            <a:off x="10044490" y="4947970"/>
            <a:ext cx="6527180" cy="514909"/>
          </a:xfrm>
          <a:prstGeom prst="rect">
            <a:avLst/>
          </a:prstGeom>
        </p:spPr>
        <p:txBody>
          <a:bodyPr anchor="t" rtlCol="false" tIns="0" lIns="0" bIns="0" rIns="0">
            <a:spAutoFit/>
          </a:bodyPr>
          <a:lstStyle/>
          <a:p>
            <a:pPr algn="l">
              <a:lnSpc>
                <a:spcPts val="3396"/>
              </a:lnSpc>
            </a:pPr>
            <a:r>
              <a:rPr lang="en-US" sz="3396" spc="67">
                <a:solidFill>
                  <a:srgbClr val="FFFFFF"/>
                </a:solidFill>
                <a:latin typeface="Times New Roman"/>
                <a:ea typeface="Times New Roman"/>
                <a:cs typeface="Times New Roman"/>
                <a:sym typeface="Times New Roman"/>
              </a:rPr>
              <a:t>Solution Design Proposal</a:t>
            </a:r>
          </a:p>
        </p:txBody>
      </p:sp>
      <p:sp>
        <p:nvSpPr>
          <p:cNvPr name="TextBox 17" id="17"/>
          <p:cNvSpPr txBox="true"/>
          <p:nvPr/>
        </p:nvSpPr>
        <p:spPr>
          <a:xfrm rot="0">
            <a:off x="8829394" y="5742514"/>
            <a:ext cx="828975" cy="514909"/>
          </a:xfrm>
          <a:prstGeom prst="rect">
            <a:avLst/>
          </a:prstGeom>
        </p:spPr>
        <p:txBody>
          <a:bodyPr anchor="t" rtlCol="false" tIns="0" lIns="0" bIns="0" rIns="0">
            <a:spAutoFit/>
          </a:bodyPr>
          <a:lstStyle/>
          <a:p>
            <a:pPr algn="l">
              <a:lnSpc>
                <a:spcPts val="3396"/>
              </a:lnSpc>
            </a:pPr>
            <a:r>
              <a:rPr lang="en-US" sz="3396" spc="339">
                <a:solidFill>
                  <a:srgbClr val="FFFFFF"/>
                </a:solidFill>
                <a:latin typeface="Times New Roman"/>
                <a:ea typeface="Times New Roman"/>
                <a:cs typeface="Times New Roman"/>
                <a:sym typeface="Times New Roman"/>
              </a:rPr>
              <a:t>10</a:t>
            </a:r>
          </a:p>
        </p:txBody>
      </p:sp>
      <p:sp>
        <p:nvSpPr>
          <p:cNvPr name="TextBox 18" id="18"/>
          <p:cNvSpPr txBox="true"/>
          <p:nvPr/>
        </p:nvSpPr>
        <p:spPr>
          <a:xfrm rot="0">
            <a:off x="10044490" y="5742514"/>
            <a:ext cx="6527180" cy="514909"/>
          </a:xfrm>
          <a:prstGeom prst="rect">
            <a:avLst/>
          </a:prstGeom>
        </p:spPr>
        <p:txBody>
          <a:bodyPr anchor="t" rtlCol="false" tIns="0" lIns="0" bIns="0" rIns="0">
            <a:spAutoFit/>
          </a:bodyPr>
          <a:lstStyle/>
          <a:p>
            <a:pPr algn="l">
              <a:lnSpc>
                <a:spcPts val="3396"/>
              </a:lnSpc>
            </a:pPr>
            <a:r>
              <a:rPr lang="en-US" sz="3396" spc="67">
                <a:solidFill>
                  <a:srgbClr val="FFFFFF"/>
                </a:solidFill>
                <a:latin typeface="Times New Roman"/>
                <a:ea typeface="Times New Roman"/>
                <a:cs typeface="Times New Roman"/>
                <a:sym typeface="Times New Roman"/>
              </a:rPr>
              <a:t>Open Questions</a:t>
            </a:r>
          </a:p>
        </p:txBody>
      </p:sp>
      <p:grpSp>
        <p:nvGrpSpPr>
          <p:cNvPr name="Group 19" id="19"/>
          <p:cNvGrpSpPr/>
          <p:nvPr/>
        </p:nvGrpSpPr>
        <p:grpSpPr>
          <a:xfrm rot="0">
            <a:off x="780890" y="644750"/>
            <a:ext cx="16726220" cy="2008878"/>
            <a:chOff x="0" y="0"/>
            <a:chExt cx="4405260" cy="529087"/>
          </a:xfrm>
        </p:grpSpPr>
        <p:sp>
          <p:nvSpPr>
            <p:cNvPr name="Freeform 20" id="20"/>
            <p:cNvSpPr/>
            <p:nvPr/>
          </p:nvSpPr>
          <p:spPr>
            <a:xfrm flipH="false" flipV="false" rot="0">
              <a:off x="0" y="0"/>
              <a:ext cx="4405260" cy="529087"/>
            </a:xfrm>
            <a:custGeom>
              <a:avLst/>
              <a:gdLst/>
              <a:ahLst/>
              <a:cxnLst/>
              <a:rect r="r" b="b" t="t" l="l"/>
              <a:pathLst>
                <a:path h="529087" w="4405260">
                  <a:moveTo>
                    <a:pt x="46286" y="0"/>
                  </a:moveTo>
                  <a:lnTo>
                    <a:pt x="4358974" y="0"/>
                  </a:lnTo>
                  <a:cubicBezTo>
                    <a:pt x="4384537" y="0"/>
                    <a:pt x="4405260" y="20723"/>
                    <a:pt x="4405260" y="46286"/>
                  </a:cubicBezTo>
                  <a:lnTo>
                    <a:pt x="4405260" y="482801"/>
                  </a:lnTo>
                  <a:cubicBezTo>
                    <a:pt x="4405260" y="508364"/>
                    <a:pt x="4384537" y="529087"/>
                    <a:pt x="4358974" y="529087"/>
                  </a:cubicBezTo>
                  <a:lnTo>
                    <a:pt x="46286" y="529087"/>
                  </a:lnTo>
                  <a:cubicBezTo>
                    <a:pt x="20723" y="529087"/>
                    <a:pt x="0" y="508364"/>
                    <a:pt x="0" y="482801"/>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21" id="21"/>
            <p:cNvSpPr txBox="true"/>
            <p:nvPr/>
          </p:nvSpPr>
          <p:spPr>
            <a:xfrm>
              <a:off x="0" y="-38100"/>
              <a:ext cx="4405260" cy="567187"/>
            </a:xfrm>
            <a:prstGeom prst="rect">
              <a:avLst/>
            </a:prstGeom>
          </p:spPr>
          <p:txBody>
            <a:bodyPr anchor="ctr" rtlCol="false" tIns="50800" lIns="50800" bIns="50800" rIns="50800"/>
            <a:lstStyle/>
            <a:p>
              <a:pPr algn="ctr">
                <a:lnSpc>
                  <a:spcPts val="3359"/>
                </a:lnSpc>
              </a:pPr>
            </a:p>
          </p:txBody>
        </p:sp>
      </p:grpSp>
      <p:sp>
        <p:nvSpPr>
          <p:cNvPr name="TextBox 22" id="22"/>
          <p:cNvSpPr txBox="true"/>
          <p:nvPr/>
        </p:nvSpPr>
        <p:spPr>
          <a:xfrm rot="0">
            <a:off x="1687474" y="1156694"/>
            <a:ext cx="13190848"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Table of Contents</a:t>
            </a:r>
          </a:p>
        </p:txBody>
      </p:sp>
      <p:sp>
        <p:nvSpPr>
          <p:cNvPr name="TextBox 23" id="23"/>
          <p:cNvSpPr txBox="true"/>
          <p:nvPr/>
        </p:nvSpPr>
        <p:spPr>
          <a:xfrm rot="0">
            <a:off x="8770976" y="6533648"/>
            <a:ext cx="828975" cy="514909"/>
          </a:xfrm>
          <a:prstGeom prst="rect">
            <a:avLst/>
          </a:prstGeom>
        </p:spPr>
        <p:txBody>
          <a:bodyPr anchor="t" rtlCol="false" tIns="0" lIns="0" bIns="0" rIns="0">
            <a:spAutoFit/>
          </a:bodyPr>
          <a:lstStyle/>
          <a:p>
            <a:pPr algn="l">
              <a:lnSpc>
                <a:spcPts val="3396"/>
              </a:lnSpc>
            </a:pPr>
            <a:r>
              <a:rPr lang="en-US" sz="3396" spc="339">
                <a:solidFill>
                  <a:srgbClr val="FFFFFF"/>
                </a:solidFill>
                <a:latin typeface="Times New Roman"/>
                <a:ea typeface="Times New Roman"/>
                <a:cs typeface="Times New Roman"/>
                <a:sym typeface="Times New Roman"/>
              </a:rPr>
              <a:t>10</a:t>
            </a:r>
          </a:p>
        </p:txBody>
      </p:sp>
      <p:sp>
        <p:nvSpPr>
          <p:cNvPr name="TextBox 24" id="24"/>
          <p:cNvSpPr txBox="true"/>
          <p:nvPr/>
        </p:nvSpPr>
        <p:spPr>
          <a:xfrm rot="0">
            <a:off x="9986073" y="6533648"/>
            <a:ext cx="6527180" cy="514909"/>
          </a:xfrm>
          <a:prstGeom prst="rect">
            <a:avLst/>
          </a:prstGeom>
        </p:spPr>
        <p:txBody>
          <a:bodyPr anchor="t" rtlCol="false" tIns="0" lIns="0" bIns="0" rIns="0">
            <a:spAutoFit/>
          </a:bodyPr>
          <a:lstStyle/>
          <a:p>
            <a:pPr algn="l">
              <a:lnSpc>
                <a:spcPts val="3396"/>
              </a:lnSpc>
            </a:pPr>
            <a:r>
              <a:rPr lang="en-US" sz="3396" spc="67">
                <a:solidFill>
                  <a:srgbClr val="FFFFFF"/>
                </a:solidFill>
                <a:latin typeface="Times New Roman"/>
                <a:ea typeface="Times New Roman"/>
                <a:cs typeface="Times New Roman"/>
                <a:sym typeface="Times New Roman"/>
              </a:rPr>
              <a:t>Citations</a:t>
            </a:r>
          </a:p>
        </p:txBody>
      </p:sp>
      <p:sp>
        <p:nvSpPr>
          <p:cNvPr name="TextBox 25" id="25"/>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3</a:t>
            </a:r>
          </a:p>
        </p:txBody>
      </p:sp>
      <p:grpSp>
        <p:nvGrpSpPr>
          <p:cNvPr name="Group 7" id="7"/>
          <p:cNvGrpSpPr/>
          <p:nvPr/>
        </p:nvGrpSpPr>
        <p:grpSpPr>
          <a:xfrm rot="0">
            <a:off x="780890" y="644750"/>
            <a:ext cx="16726220" cy="1900604"/>
            <a:chOff x="0" y="0"/>
            <a:chExt cx="4405260" cy="500571"/>
          </a:xfrm>
        </p:grpSpPr>
        <p:sp>
          <p:nvSpPr>
            <p:cNvPr name="Freeform 8" id="8"/>
            <p:cNvSpPr/>
            <p:nvPr/>
          </p:nvSpPr>
          <p:spPr>
            <a:xfrm flipH="false" flipV="false" rot="0">
              <a:off x="0" y="0"/>
              <a:ext cx="4405260" cy="500571"/>
            </a:xfrm>
            <a:custGeom>
              <a:avLst/>
              <a:gdLst/>
              <a:ahLst/>
              <a:cxnLst/>
              <a:rect r="r" b="b" t="t" l="l"/>
              <a:pathLst>
                <a:path h="500571" w="4405260">
                  <a:moveTo>
                    <a:pt x="46286" y="0"/>
                  </a:moveTo>
                  <a:lnTo>
                    <a:pt x="4358974" y="0"/>
                  </a:lnTo>
                  <a:cubicBezTo>
                    <a:pt x="4384537" y="0"/>
                    <a:pt x="4405260" y="20723"/>
                    <a:pt x="4405260" y="46286"/>
                  </a:cubicBezTo>
                  <a:lnTo>
                    <a:pt x="4405260" y="454285"/>
                  </a:lnTo>
                  <a:cubicBezTo>
                    <a:pt x="4405260" y="479848"/>
                    <a:pt x="4384537" y="500571"/>
                    <a:pt x="4358974" y="500571"/>
                  </a:cubicBezTo>
                  <a:lnTo>
                    <a:pt x="46286" y="500571"/>
                  </a:lnTo>
                  <a:cubicBezTo>
                    <a:pt x="20723" y="500571"/>
                    <a:pt x="0" y="479848"/>
                    <a:pt x="0" y="454285"/>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9" id="9"/>
            <p:cNvSpPr txBox="true"/>
            <p:nvPr/>
          </p:nvSpPr>
          <p:spPr>
            <a:xfrm>
              <a:off x="0" y="-95250"/>
              <a:ext cx="4405260" cy="595821"/>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1687474" y="1156694"/>
            <a:ext cx="14812597"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Introduction to the Topic</a:t>
            </a:r>
          </a:p>
        </p:txBody>
      </p:sp>
      <p:sp>
        <p:nvSpPr>
          <p:cNvPr name="TextBox 11" id="11"/>
          <p:cNvSpPr txBox="true"/>
          <p:nvPr/>
        </p:nvSpPr>
        <p:spPr>
          <a:xfrm rot="0">
            <a:off x="1687474" y="2650470"/>
            <a:ext cx="14598395" cy="6410324"/>
          </a:xfrm>
          <a:prstGeom prst="rect">
            <a:avLst/>
          </a:prstGeom>
        </p:spPr>
        <p:txBody>
          <a:bodyPr anchor="t" rtlCol="false" tIns="0" lIns="0" bIns="0" rIns="0">
            <a:spAutoFit/>
          </a:bodyPr>
          <a:lstStyle/>
          <a:p>
            <a:pPr algn="l">
              <a:lnSpc>
                <a:spcPts val="3600"/>
              </a:lnSpc>
            </a:pPr>
            <a:r>
              <a:rPr lang="en-US" sz="2400" b="true">
                <a:solidFill>
                  <a:srgbClr val="FFFFFF"/>
                </a:solidFill>
                <a:latin typeface="Times New Roman Bold"/>
                <a:ea typeface="Times New Roman Bold"/>
                <a:cs typeface="Times New Roman Bold"/>
                <a:sym typeface="Times New Roman Bold"/>
              </a:rPr>
              <a:t>Why It Interests Me:</a:t>
            </a:r>
          </a:p>
          <a:p>
            <a:pPr algn="l">
              <a:lnSpc>
                <a:spcPts val="3600"/>
              </a:lnSpc>
            </a:pPr>
            <a:r>
              <a:rPr lang="en-US" sz="2400">
                <a:solidFill>
                  <a:srgbClr val="FFFFFF"/>
                </a:solidFill>
                <a:latin typeface="Times New Roman"/>
                <a:ea typeface="Times New Roman"/>
                <a:cs typeface="Times New Roman"/>
                <a:sym typeface="Times New Roman"/>
              </a:rPr>
              <a:t>In Tucson, where I live, the public transportation system called Sun Tran operates. However, checking bus schedules is mainly done through Google Maps or the official website, and there are significant inconveniences when routes or schedules change due to construction or accidents, as updates are not always timely. While the streetcar stops are well-equipped, bus stops lack proper facilities, making it particularly difficult to check how many minutes are left for the next bus to arrive in real-time. Moreover, the buses generally have long intervals of 15 to 30 minutes, so if the timing doesn't match, it can cause major disruptions.</a:t>
            </a:r>
          </a:p>
          <a:p>
            <a:pPr algn="l">
              <a:lnSpc>
                <a:spcPts val="3600"/>
              </a:lnSpc>
            </a:pPr>
            <a:r>
              <a:rPr lang="en-US" sz="2400">
                <a:solidFill>
                  <a:srgbClr val="FFFFFF"/>
                </a:solidFill>
                <a:latin typeface="Times New Roman"/>
                <a:ea typeface="Times New Roman"/>
                <a:cs typeface="Times New Roman"/>
                <a:sym typeface="Times New Roman"/>
              </a:rPr>
              <a:t>Although there is an app called Sun Tran, it has issues such as delayed updates and frequent crashes, which make it inconvenient to use. The inspiration for this idea came from my experience living in Korea, where bus apps are highly developed, providing real-time tracking and making bus usage extremely convenient. Since moving here, commuting to school by bus has sometimes resulted in unexpected schedule changes, forcing me to use Uber or arrive late. These experiences made me think, "It would be so helpful to have a reliable bus app here," which is why I decided to propose this idea.</a:t>
            </a:r>
          </a:p>
          <a:p>
            <a:pPr algn="l">
              <a:lnSpc>
                <a:spcPts val="3360"/>
              </a:lnSpc>
            </a:pPr>
          </a:p>
        </p:txBody>
      </p:sp>
      <p:sp>
        <p:nvSpPr>
          <p:cNvPr name="TextBox 12" id="12"/>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4</a:t>
            </a:r>
          </a:p>
        </p:txBody>
      </p:sp>
      <p:grpSp>
        <p:nvGrpSpPr>
          <p:cNvPr name="Group 7" id="7"/>
          <p:cNvGrpSpPr/>
          <p:nvPr/>
        </p:nvGrpSpPr>
        <p:grpSpPr>
          <a:xfrm rot="0">
            <a:off x="780890" y="644750"/>
            <a:ext cx="16726220" cy="1900604"/>
            <a:chOff x="0" y="0"/>
            <a:chExt cx="4405260" cy="500571"/>
          </a:xfrm>
        </p:grpSpPr>
        <p:sp>
          <p:nvSpPr>
            <p:cNvPr name="Freeform 8" id="8"/>
            <p:cNvSpPr/>
            <p:nvPr/>
          </p:nvSpPr>
          <p:spPr>
            <a:xfrm flipH="false" flipV="false" rot="0">
              <a:off x="0" y="0"/>
              <a:ext cx="4405260" cy="500571"/>
            </a:xfrm>
            <a:custGeom>
              <a:avLst/>
              <a:gdLst/>
              <a:ahLst/>
              <a:cxnLst/>
              <a:rect r="r" b="b" t="t" l="l"/>
              <a:pathLst>
                <a:path h="500571" w="4405260">
                  <a:moveTo>
                    <a:pt x="46286" y="0"/>
                  </a:moveTo>
                  <a:lnTo>
                    <a:pt x="4358974" y="0"/>
                  </a:lnTo>
                  <a:cubicBezTo>
                    <a:pt x="4384537" y="0"/>
                    <a:pt x="4405260" y="20723"/>
                    <a:pt x="4405260" y="46286"/>
                  </a:cubicBezTo>
                  <a:lnTo>
                    <a:pt x="4405260" y="454285"/>
                  </a:lnTo>
                  <a:cubicBezTo>
                    <a:pt x="4405260" y="479848"/>
                    <a:pt x="4384537" y="500571"/>
                    <a:pt x="4358974" y="500571"/>
                  </a:cubicBezTo>
                  <a:lnTo>
                    <a:pt x="46286" y="500571"/>
                  </a:lnTo>
                  <a:cubicBezTo>
                    <a:pt x="20723" y="500571"/>
                    <a:pt x="0" y="479848"/>
                    <a:pt x="0" y="454285"/>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9" id="9"/>
            <p:cNvSpPr txBox="true"/>
            <p:nvPr/>
          </p:nvSpPr>
          <p:spPr>
            <a:xfrm>
              <a:off x="0" y="-95250"/>
              <a:ext cx="4405260" cy="595821"/>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1687474" y="1156694"/>
            <a:ext cx="14812597"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Introduction to the Topic</a:t>
            </a:r>
          </a:p>
        </p:txBody>
      </p:sp>
      <p:sp>
        <p:nvSpPr>
          <p:cNvPr name="TextBox 11" id="11"/>
          <p:cNvSpPr txBox="true"/>
          <p:nvPr/>
        </p:nvSpPr>
        <p:spPr>
          <a:xfrm rot="0">
            <a:off x="2337875" y="2561492"/>
            <a:ext cx="12586162" cy="689610"/>
          </a:xfrm>
          <a:prstGeom prst="rect">
            <a:avLst/>
          </a:prstGeom>
        </p:spPr>
        <p:txBody>
          <a:bodyPr anchor="t" rtlCol="false" tIns="0" lIns="0" bIns="0" rIns="0">
            <a:spAutoFit/>
          </a:bodyPr>
          <a:lstStyle/>
          <a:p>
            <a:pPr algn="ctr">
              <a:lnSpc>
                <a:spcPts val="5040"/>
              </a:lnSpc>
            </a:pPr>
            <a:r>
              <a:rPr lang="en-US" sz="3600" b="true">
                <a:solidFill>
                  <a:srgbClr val="FFFFFF"/>
                </a:solidFill>
                <a:latin typeface="Times New Roman Bold"/>
                <a:ea typeface="Times New Roman Bold"/>
                <a:cs typeface="Times New Roman Bold"/>
                <a:sym typeface="Times New Roman Bold"/>
              </a:rPr>
              <a:t>The limitations of the Sun Tran app</a:t>
            </a:r>
          </a:p>
        </p:txBody>
      </p:sp>
      <p:sp>
        <p:nvSpPr>
          <p:cNvPr name="TextBox 12" id="12"/>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grpSp>
        <p:nvGrpSpPr>
          <p:cNvPr name="Group 13" id="13"/>
          <p:cNvGrpSpPr/>
          <p:nvPr/>
        </p:nvGrpSpPr>
        <p:grpSpPr>
          <a:xfrm rot="0">
            <a:off x="1803398" y="4548228"/>
            <a:ext cx="7344547" cy="2707982"/>
            <a:chOff x="0" y="0"/>
            <a:chExt cx="8802012" cy="3245359"/>
          </a:xfrm>
        </p:grpSpPr>
        <p:sp>
          <p:nvSpPr>
            <p:cNvPr name="Freeform 14" id="14"/>
            <p:cNvSpPr/>
            <p:nvPr/>
          </p:nvSpPr>
          <p:spPr>
            <a:xfrm flipH="false" flipV="false" rot="0">
              <a:off x="0" y="0"/>
              <a:ext cx="8802012" cy="3245359"/>
            </a:xfrm>
            <a:custGeom>
              <a:avLst/>
              <a:gdLst/>
              <a:ahLst/>
              <a:cxnLst/>
              <a:rect r="r" b="b" t="t" l="l"/>
              <a:pathLst>
                <a:path h="3245359" w="8802012">
                  <a:moveTo>
                    <a:pt x="8677552" y="3245359"/>
                  </a:moveTo>
                  <a:lnTo>
                    <a:pt x="124460" y="3245359"/>
                  </a:lnTo>
                  <a:cubicBezTo>
                    <a:pt x="55880" y="3245359"/>
                    <a:pt x="0" y="3189479"/>
                    <a:pt x="0" y="3120899"/>
                  </a:cubicBezTo>
                  <a:lnTo>
                    <a:pt x="0" y="124460"/>
                  </a:lnTo>
                  <a:cubicBezTo>
                    <a:pt x="0" y="55880"/>
                    <a:pt x="55880" y="0"/>
                    <a:pt x="124460" y="0"/>
                  </a:cubicBezTo>
                  <a:lnTo>
                    <a:pt x="8677552" y="0"/>
                  </a:lnTo>
                  <a:cubicBezTo>
                    <a:pt x="8746132" y="0"/>
                    <a:pt x="8802012" y="55880"/>
                    <a:pt x="8802012" y="124460"/>
                  </a:cubicBezTo>
                  <a:lnTo>
                    <a:pt x="8802012" y="3120899"/>
                  </a:lnTo>
                  <a:cubicBezTo>
                    <a:pt x="8802012" y="3189479"/>
                    <a:pt x="8746132" y="3245359"/>
                    <a:pt x="8677552" y="3245359"/>
                  </a:cubicBezTo>
                  <a:close/>
                </a:path>
              </a:pathLst>
            </a:custGeom>
            <a:solidFill>
              <a:srgbClr val="000000">
                <a:alpha val="40000"/>
              </a:srgbClr>
            </a:solidFill>
          </p:spPr>
        </p:sp>
      </p:grpSp>
      <p:sp>
        <p:nvSpPr>
          <p:cNvPr name="TextBox 15" id="15"/>
          <p:cNvSpPr txBox="true"/>
          <p:nvPr/>
        </p:nvSpPr>
        <p:spPr>
          <a:xfrm rot="0">
            <a:off x="2217965" y="4660230"/>
            <a:ext cx="6929980" cy="2595981"/>
          </a:xfrm>
          <a:prstGeom prst="rect">
            <a:avLst/>
          </a:prstGeom>
        </p:spPr>
        <p:txBody>
          <a:bodyPr anchor="t" rtlCol="false" tIns="0" lIns="0" bIns="0" rIns="0">
            <a:spAutoFit/>
          </a:bodyPr>
          <a:lstStyle/>
          <a:p>
            <a:pPr algn="ctr">
              <a:lnSpc>
                <a:spcPts val="2923"/>
              </a:lnSpc>
            </a:pPr>
            <a:r>
              <a:rPr lang="en-US" sz="2657">
                <a:solidFill>
                  <a:srgbClr val="FFFFFF"/>
                </a:solidFill>
                <a:latin typeface="Times New Roman"/>
                <a:ea typeface="Times New Roman"/>
                <a:cs typeface="Times New Roman"/>
                <a:sym typeface="Times New Roman"/>
              </a:rPr>
              <a:t>Average app rating: 2.5/5 (Google Play).</a:t>
            </a:r>
          </a:p>
          <a:p>
            <a:pPr algn="ctr">
              <a:lnSpc>
                <a:spcPts val="2923"/>
              </a:lnSpc>
            </a:pPr>
          </a:p>
          <a:p>
            <a:pPr algn="l">
              <a:lnSpc>
                <a:spcPts val="2923"/>
              </a:lnSpc>
            </a:pPr>
            <a:r>
              <a:rPr lang="en-US" sz="2657">
                <a:solidFill>
                  <a:srgbClr val="FFFFFF"/>
                </a:solidFill>
                <a:latin typeface="Times New Roman"/>
                <a:ea typeface="Times New Roman"/>
                <a:cs typeface="Times New Roman"/>
                <a:sym typeface="Times New Roman"/>
              </a:rPr>
              <a:t>Common complaints:</a:t>
            </a:r>
          </a:p>
          <a:p>
            <a:pPr algn="l" marL="573844" indent="-286922" lvl="1">
              <a:lnSpc>
                <a:spcPts val="2923"/>
              </a:lnSpc>
              <a:buFont typeface="Arial"/>
              <a:buChar char="•"/>
            </a:pPr>
            <a:r>
              <a:rPr lang="en-US" sz="2657">
                <a:solidFill>
                  <a:srgbClr val="FFFFFF"/>
                </a:solidFill>
                <a:latin typeface="Times New Roman"/>
                <a:ea typeface="Times New Roman"/>
                <a:cs typeface="Times New Roman"/>
                <a:sym typeface="Times New Roman"/>
              </a:rPr>
              <a:t>Frequent crashes.</a:t>
            </a:r>
          </a:p>
          <a:p>
            <a:pPr algn="l" marL="573844" indent="-286922" lvl="1">
              <a:lnSpc>
                <a:spcPts val="2923"/>
              </a:lnSpc>
              <a:buFont typeface="Arial"/>
              <a:buChar char="•"/>
            </a:pPr>
            <a:r>
              <a:rPr lang="en-US" sz="2657">
                <a:solidFill>
                  <a:srgbClr val="FFFFFF"/>
                </a:solidFill>
                <a:latin typeface="Times New Roman"/>
                <a:ea typeface="Times New Roman"/>
                <a:cs typeface="Times New Roman"/>
                <a:sym typeface="Times New Roman"/>
              </a:rPr>
              <a:t>Inaccurate real-time information.</a:t>
            </a:r>
          </a:p>
          <a:p>
            <a:pPr algn="l" marL="573844" indent="-286922" lvl="1">
              <a:lnSpc>
                <a:spcPts val="2923"/>
              </a:lnSpc>
              <a:buFont typeface="Arial"/>
              <a:buChar char="•"/>
            </a:pPr>
            <a:r>
              <a:rPr lang="en-US" sz="2657">
                <a:solidFill>
                  <a:srgbClr val="FFFFFF"/>
                </a:solidFill>
                <a:latin typeface="Times New Roman"/>
                <a:ea typeface="Times New Roman"/>
                <a:cs typeface="Times New Roman"/>
                <a:sym typeface="Times New Roman"/>
              </a:rPr>
              <a:t>Non-intuitive user interface.</a:t>
            </a:r>
          </a:p>
          <a:p>
            <a:pPr algn="ctr">
              <a:lnSpc>
                <a:spcPts val="2923"/>
              </a:lnSpc>
            </a:pPr>
          </a:p>
        </p:txBody>
      </p:sp>
      <p:sp>
        <p:nvSpPr>
          <p:cNvPr name="TextBox 16" id="16"/>
          <p:cNvSpPr txBox="true"/>
          <p:nvPr/>
        </p:nvSpPr>
        <p:spPr>
          <a:xfrm rot="0">
            <a:off x="3501042" y="3802897"/>
            <a:ext cx="3625662" cy="689610"/>
          </a:xfrm>
          <a:prstGeom prst="rect">
            <a:avLst/>
          </a:prstGeom>
        </p:spPr>
        <p:txBody>
          <a:bodyPr anchor="t" rtlCol="false" tIns="0" lIns="0" bIns="0" rIns="0">
            <a:spAutoFit/>
          </a:bodyPr>
          <a:lstStyle/>
          <a:p>
            <a:pPr algn="ctr">
              <a:lnSpc>
                <a:spcPts val="5040"/>
              </a:lnSpc>
            </a:pPr>
            <a:r>
              <a:rPr lang="en-US" sz="3600">
                <a:solidFill>
                  <a:srgbClr val="FFFFFF"/>
                </a:solidFill>
                <a:latin typeface="Times New Roman"/>
                <a:ea typeface="Times New Roman"/>
                <a:cs typeface="Times New Roman"/>
                <a:sym typeface="Times New Roman"/>
              </a:rPr>
              <a:t>User Reviews</a:t>
            </a:r>
          </a:p>
        </p:txBody>
      </p:sp>
      <p:sp>
        <p:nvSpPr>
          <p:cNvPr name="TextBox 17" id="17"/>
          <p:cNvSpPr txBox="true"/>
          <p:nvPr/>
        </p:nvSpPr>
        <p:spPr>
          <a:xfrm rot="0">
            <a:off x="10134053" y="3802897"/>
            <a:ext cx="6334447" cy="689610"/>
          </a:xfrm>
          <a:prstGeom prst="rect">
            <a:avLst/>
          </a:prstGeom>
        </p:spPr>
        <p:txBody>
          <a:bodyPr anchor="t" rtlCol="false" tIns="0" lIns="0" bIns="0" rIns="0">
            <a:spAutoFit/>
          </a:bodyPr>
          <a:lstStyle/>
          <a:p>
            <a:pPr algn="ctr">
              <a:lnSpc>
                <a:spcPts val="5040"/>
              </a:lnSpc>
            </a:pPr>
            <a:r>
              <a:rPr lang="en-US" sz="3600">
                <a:solidFill>
                  <a:srgbClr val="FFFFFF"/>
                </a:solidFill>
                <a:latin typeface="Times New Roman"/>
                <a:ea typeface="Times New Roman"/>
                <a:cs typeface="Times New Roman"/>
                <a:sym typeface="Times New Roman"/>
              </a:rPr>
              <a:t>Case Study Examples</a:t>
            </a:r>
          </a:p>
        </p:txBody>
      </p:sp>
      <p:grpSp>
        <p:nvGrpSpPr>
          <p:cNvPr name="Group 18" id="18"/>
          <p:cNvGrpSpPr/>
          <p:nvPr/>
        </p:nvGrpSpPr>
        <p:grpSpPr>
          <a:xfrm rot="0">
            <a:off x="9629003" y="4548228"/>
            <a:ext cx="7344547" cy="2707982"/>
            <a:chOff x="0" y="0"/>
            <a:chExt cx="8802012" cy="3245359"/>
          </a:xfrm>
        </p:grpSpPr>
        <p:sp>
          <p:nvSpPr>
            <p:cNvPr name="Freeform 19" id="19"/>
            <p:cNvSpPr/>
            <p:nvPr/>
          </p:nvSpPr>
          <p:spPr>
            <a:xfrm flipH="false" flipV="false" rot="0">
              <a:off x="0" y="0"/>
              <a:ext cx="8802012" cy="3245359"/>
            </a:xfrm>
            <a:custGeom>
              <a:avLst/>
              <a:gdLst/>
              <a:ahLst/>
              <a:cxnLst/>
              <a:rect r="r" b="b" t="t" l="l"/>
              <a:pathLst>
                <a:path h="3245359" w="8802012">
                  <a:moveTo>
                    <a:pt x="8677552" y="3245359"/>
                  </a:moveTo>
                  <a:lnTo>
                    <a:pt x="124460" y="3245359"/>
                  </a:lnTo>
                  <a:cubicBezTo>
                    <a:pt x="55880" y="3245359"/>
                    <a:pt x="0" y="3189479"/>
                    <a:pt x="0" y="3120899"/>
                  </a:cubicBezTo>
                  <a:lnTo>
                    <a:pt x="0" y="124460"/>
                  </a:lnTo>
                  <a:cubicBezTo>
                    <a:pt x="0" y="55880"/>
                    <a:pt x="55880" y="0"/>
                    <a:pt x="124460" y="0"/>
                  </a:cubicBezTo>
                  <a:lnTo>
                    <a:pt x="8677552" y="0"/>
                  </a:lnTo>
                  <a:cubicBezTo>
                    <a:pt x="8746132" y="0"/>
                    <a:pt x="8802012" y="55880"/>
                    <a:pt x="8802012" y="124460"/>
                  </a:cubicBezTo>
                  <a:lnTo>
                    <a:pt x="8802012" y="3120899"/>
                  </a:lnTo>
                  <a:cubicBezTo>
                    <a:pt x="8802012" y="3189479"/>
                    <a:pt x="8746132" y="3245359"/>
                    <a:pt x="8677552" y="3245359"/>
                  </a:cubicBezTo>
                  <a:close/>
                </a:path>
              </a:pathLst>
            </a:custGeom>
            <a:solidFill>
              <a:srgbClr val="000000">
                <a:alpha val="40000"/>
              </a:srgbClr>
            </a:solidFill>
          </p:spPr>
        </p:sp>
      </p:grpSp>
      <p:sp>
        <p:nvSpPr>
          <p:cNvPr name="TextBox 20" id="20"/>
          <p:cNvSpPr txBox="true"/>
          <p:nvPr/>
        </p:nvSpPr>
        <p:spPr>
          <a:xfrm rot="0">
            <a:off x="8868420" y="4762123"/>
            <a:ext cx="8105130" cy="2417912"/>
          </a:xfrm>
          <a:prstGeom prst="rect">
            <a:avLst/>
          </a:prstGeom>
        </p:spPr>
        <p:txBody>
          <a:bodyPr anchor="t" rtlCol="false" tIns="0" lIns="0" bIns="0" rIns="0">
            <a:spAutoFit/>
          </a:bodyPr>
          <a:lstStyle/>
          <a:p>
            <a:pPr algn="ctr">
              <a:lnSpc>
                <a:spcPts val="3800"/>
              </a:lnSpc>
            </a:pPr>
            <a:r>
              <a:rPr lang="en-US" sz="2657">
                <a:solidFill>
                  <a:srgbClr val="FFFFFF"/>
                </a:solidFill>
                <a:latin typeface="Times New Roman"/>
                <a:ea typeface="Times New Roman"/>
                <a:cs typeface="Times New Roman"/>
                <a:sym typeface="Times New Roman"/>
              </a:rPr>
              <a:t>"Schedule changes for a specific route were not updated, leading to lateness."</a:t>
            </a:r>
          </a:p>
          <a:p>
            <a:pPr algn="ctr">
              <a:lnSpc>
                <a:spcPts val="3800"/>
              </a:lnSpc>
            </a:pPr>
            <a:r>
              <a:rPr lang="en-US" sz="2657">
                <a:solidFill>
                  <a:srgbClr val="FFFFFF"/>
                </a:solidFill>
                <a:latin typeface="Times New Roman"/>
                <a:ea typeface="Times New Roman"/>
                <a:cs typeface="Times New Roman"/>
                <a:sym typeface="Times New Roman"/>
              </a:rPr>
              <a:t>"Temporary route changes due to construction weren’t notified, forcing me to use Uber."</a:t>
            </a:r>
          </a:p>
          <a:p>
            <a:pPr algn="ctr">
              <a:lnSpc>
                <a:spcPts val="380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5</a:t>
            </a:r>
          </a:p>
        </p:txBody>
      </p:sp>
      <p:grpSp>
        <p:nvGrpSpPr>
          <p:cNvPr name="Group 7" id="7"/>
          <p:cNvGrpSpPr/>
          <p:nvPr/>
        </p:nvGrpSpPr>
        <p:grpSpPr>
          <a:xfrm rot="0">
            <a:off x="780890" y="644750"/>
            <a:ext cx="16726220" cy="1900604"/>
            <a:chOff x="0" y="0"/>
            <a:chExt cx="4405260" cy="500571"/>
          </a:xfrm>
        </p:grpSpPr>
        <p:sp>
          <p:nvSpPr>
            <p:cNvPr name="Freeform 8" id="8"/>
            <p:cNvSpPr/>
            <p:nvPr/>
          </p:nvSpPr>
          <p:spPr>
            <a:xfrm flipH="false" flipV="false" rot="0">
              <a:off x="0" y="0"/>
              <a:ext cx="4405260" cy="500571"/>
            </a:xfrm>
            <a:custGeom>
              <a:avLst/>
              <a:gdLst/>
              <a:ahLst/>
              <a:cxnLst/>
              <a:rect r="r" b="b" t="t" l="l"/>
              <a:pathLst>
                <a:path h="500571" w="4405260">
                  <a:moveTo>
                    <a:pt x="46286" y="0"/>
                  </a:moveTo>
                  <a:lnTo>
                    <a:pt x="4358974" y="0"/>
                  </a:lnTo>
                  <a:cubicBezTo>
                    <a:pt x="4384537" y="0"/>
                    <a:pt x="4405260" y="20723"/>
                    <a:pt x="4405260" y="46286"/>
                  </a:cubicBezTo>
                  <a:lnTo>
                    <a:pt x="4405260" y="454285"/>
                  </a:lnTo>
                  <a:cubicBezTo>
                    <a:pt x="4405260" y="479848"/>
                    <a:pt x="4384537" y="500571"/>
                    <a:pt x="4358974" y="500571"/>
                  </a:cubicBezTo>
                  <a:lnTo>
                    <a:pt x="46286" y="500571"/>
                  </a:lnTo>
                  <a:cubicBezTo>
                    <a:pt x="20723" y="500571"/>
                    <a:pt x="0" y="479848"/>
                    <a:pt x="0" y="454285"/>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9" id="9"/>
            <p:cNvSpPr txBox="true"/>
            <p:nvPr/>
          </p:nvSpPr>
          <p:spPr>
            <a:xfrm>
              <a:off x="0" y="-95250"/>
              <a:ext cx="4405260" cy="595821"/>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1687474" y="1156694"/>
            <a:ext cx="14812597"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Introduction to the Topic</a:t>
            </a:r>
          </a:p>
        </p:txBody>
      </p:sp>
      <p:sp>
        <p:nvSpPr>
          <p:cNvPr name="TextBox 11" id="11"/>
          <p:cNvSpPr txBox="true"/>
          <p:nvPr/>
        </p:nvSpPr>
        <p:spPr>
          <a:xfrm rot="0">
            <a:off x="2330092" y="2876787"/>
            <a:ext cx="12586162" cy="689610"/>
          </a:xfrm>
          <a:prstGeom prst="rect">
            <a:avLst/>
          </a:prstGeom>
        </p:spPr>
        <p:txBody>
          <a:bodyPr anchor="t" rtlCol="false" tIns="0" lIns="0" bIns="0" rIns="0">
            <a:spAutoFit/>
          </a:bodyPr>
          <a:lstStyle/>
          <a:p>
            <a:pPr algn="ctr">
              <a:lnSpc>
                <a:spcPts val="5040"/>
              </a:lnSpc>
            </a:pPr>
            <a:r>
              <a:rPr lang="en-US" sz="3600" b="true">
                <a:solidFill>
                  <a:srgbClr val="FFFFFF"/>
                </a:solidFill>
                <a:latin typeface="Times New Roman Bold"/>
                <a:ea typeface="Times New Roman Bold"/>
                <a:cs typeface="Times New Roman Bold"/>
                <a:sym typeface="Times New Roman Bold"/>
              </a:rPr>
              <a:t>Tucson Transit Tracker (T3)</a:t>
            </a:r>
          </a:p>
        </p:txBody>
      </p:sp>
      <p:sp>
        <p:nvSpPr>
          <p:cNvPr name="TextBox 12" id="12"/>
          <p:cNvSpPr txBox="true"/>
          <p:nvPr/>
        </p:nvSpPr>
        <p:spPr>
          <a:xfrm rot="0">
            <a:off x="1323975" y="3404472"/>
            <a:ext cx="14598395" cy="5255895"/>
          </a:xfrm>
          <a:prstGeom prst="rect">
            <a:avLst/>
          </a:prstGeom>
        </p:spPr>
        <p:txBody>
          <a:bodyPr anchor="t" rtlCol="false" tIns="0" lIns="0" bIns="0" rIns="0">
            <a:spAutoFit/>
          </a:bodyPr>
          <a:lstStyle/>
          <a:p>
            <a:pPr algn="l">
              <a:lnSpc>
                <a:spcPts val="5879"/>
              </a:lnSpc>
            </a:pPr>
          </a:p>
          <a:p>
            <a:pPr algn="l" marL="906777" indent="-453388" lvl="1">
              <a:lnSpc>
                <a:spcPts val="5879"/>
              </a:lnSpc>
              <a:buFont typeface="Arial"/>
              <a:buChar char="•"/>
            </a:pPr>
            <a:r>
              <a:rPr lang="en-US" sz="4199">
                <a:solidFill>
                  <a:srgbClr val="FFFFFF"/>
                </a:solidFill>
                <a:latin typeface="Times New Roman"/>
                <a:ea typeface="Times New Roman"/>
                <a:cs typeface="Times New Roman"/>
                <a:sym typeface="Times New Roman"/>
              </a:rPr>
              <a:t>Tucson residents face challenges with public transportation due to outdated systems and unreliable updates.</a:t>
            </a:r>
          </a:p>
          <a:p>
            <a:pPr algn="l" marL="906777" indent="-453388" lvl="1">
              <a:lnSpc>
                <a:spcPts val="5879"/>
              </a:lnSpc>
              <a:buFont typeface="Arial"/>
              <a:buChar char="•"/>
            </a:pPr>
            <a:r>
              <a:rPr lang="en-US" sz="4199">
                <a:solidFill>
                  <a:srgbClr val="FFFFFF"/>
                </a:solidFill>
                <a:latin typeface="Times New Roman"/>
                <a:ea typeface="Times New Roman"/>
                <a:cs typeface="Times New Roman"/>
                <a:sym typeface="Times New Roman"/>
              </a:rPr>
              <a:t>Inspired by South Korea’s efficient bus apps, T3 aims to enhance the commuting experience.</a:t>
            </a:r>
          </a:p>
          <a:p>
            <a:pPr algn="l">
              <a:lnSpc>
                <a:spcPts val="5879"/>
              </a:lnSpc>
            </a:pPr>
          </a:p>
          <a:p>
            <a:pPr algn="l">
              <a:lnSpc>
                <a:spcPts val="5879"/>
              </a:lnSpc>
            </a:pPr>
          </a:p>
        </p:txBody>
      </p:sp>
      <p:sp>
        <p:nvSpPr>
          <p:cNvPr name="TextBox 13" id="13"/>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descr="Grainy Blue Gradient Background"/>
          <p:cNvSpPr/>
          <p:nvPr/>
        </p:nvSpPr>
        <p:spPr>
          <a:xfrm flipH="false" flipV="false" rot="0">
            <a:off x="-9525" y="26865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2952692" y="3892380"/>
            <a:ext cx="5910021" cy="4622186"/>
            <a:chOff x="0" y="0"/>
            <a:chExt cx="5307801" cy="4151194"/>
          </a:xfrm>
        </p:grpSpPr>
        <p:sp>
          <p:nvSpPr>
            <p:cNvPr name="Freeform 4" id="4"/>
            <p:cNvSpPr/>
            <p:nvPr/>
          </p:nvSpPr>
          <p:spPr>
            <a:xfrm flipH="false" flipV="false" rot="0">
              <a:off x="0" y="0"/>
              <a:ext cx="5307801" cy="4151194"/>
            </a:xfrm>
            <a:custGeom>
              <a:avLst/>
              <a:gdLst/>
              <a:ahLst/>
              <a:cxnLst/>
              <a:rect r="r" b="b" t="t" l="l"/>
              <a:pathLst>
                <a:path h="4151194" w="5307801">
                  <a:moveTo>
                    <a:pt x="5183341" y="4151194"/>
                  </a:moveTo>
                  <a:lnTo>
                    <a:pt x="124460" y="4151194"/>
                  </a:lnTo>
                  <a:cubicBezTo>
                    <a:pt x="55880" y="4151194"/>
                    <a:pt x="0" y="4095314"/>
                    <a:pt x="0" y="4026734"/>
                  </a:cubicBezTo>
                  <a:lnTo>
                    <a:pt x="0" y="124460"/>
                  </a:lnTo>
                  <a:cubicBezTo>
                    <a:pt x="0" y="55880"/>
                    <a:pt x="55880" y="0"/>
                    <a:pt x="124460" y="0"/>
                  </a:cubicBezTo>
                  <a:lnTo>
                    <a:pt x="5183341" y="0"/>
                  </a:lnTo>
                  <a:cubicBezTo>
                    <a:pt x="5251921" y="0"/>
                    <a:pt x="5307801" y="55880"/>
                    <a:pt x="5307801" y="124460"/>
                  </a:cubicBezTo>
                  <a:lnTo>
                    <a:pt x="5307801" y="4026734"/>
                  </a:lnTo>
                  <a:cubicBezTo>
                    <a:pt x="5307801" y="4095314"/>
                    <a:pt x="5251921" y="4151194"/>
                    <a:pt x="5183341" y="4151194"/>
                  </a:cubicBezTo>
                  <a:close/>
                </a:path>
              </a:pathLst>
            </a:custGeom>
            <a:solidFill>
              <a:srgbClr val="000000">
                <a:alpha val="40000"/>
              </a:srgbClr>
            </a:solidFill>
          </p:spPr>
        </p:sp>
      </p:grpSp>
      <p:sp>
        <p:nvSpPr>
          <p:cNvPr name="TextBox 5" id="5"/>
          <p:cNvSpPr txBox="true"/>
          <p:nvPr/>
        </p:nvSpPr>
        <p:spPr>
          <a:xfrm rot="0">
            <a:off x="2792896" y="2731301"/>
            <a:ext cx="12935171" cy="516890"/>
          </a:xfrm>
          <a:prstGeom prst="rect">
            <a:avLst/>
          </a:prstGeom>
        </p:spPr>
        <p:txBody>
          <a:bodyPr anchor="t" rtlCol="false" tIns="0" lIns="0" bIns="0" rIns="0">
            <a:spAutoFit/>
          </a:bodyPr>
          <a:lstStyle/>
          <a:p>
            <a:pPr algn="ctr">
              <a:lnSpc>
                <a:spcPts val="3519"/>
              </a:lnSpc>
            </a:pPr>
            <a:r>
              <a:rPr lang="en-US" sz="3199">
                <a:solidFill>
                  <a:srgbClr val="FFFFFF"/>
                </a:solidFill>
                <a:latin typeface="Times New Roman"/>
                <a:ea typeface="Times New Roman"/>
                <a:cs typeface="Times New Roman"/>
                <a:sym typeface="Times New Roman"/>
              </a:rPr>
              <a:t>Sun Tran lacks real-time updates and usability, leading to inefficiencies.</a:t>
            </a:r>
          </a:p>
        </p:txBody>
      </p:sp>
      <p:sp>
        <p:nvSpPr>
          <p:cNvPr name="TextBox 6" id="6"/>
          <p:cNvSpPr txBox="true"/>
          <p:nvPr/>
        </p:nvSpPr>
        <p:spPr>
          <a:xfrm rot="0">
            <a:off x="3344914" y="3838557"/>
            <a:ext cx="5125577" cy="4510829"/>
          </a:xfrm>
          <a:prstGeom prst="rect">
            <a:avLst/>
          </a:prstGeom>
        </p:spPr>
        <p:txBody>
          <a:bodyPr anchor="t" rtlCol="false" tIns="0" lIns="0" bIns="0" rIns="0">
            <a:spAutoFit/>
          </a:bodyPr>
          <a:lstStyle/>
          <a:p>
            <a:pPr algn="ctr">
              <a:lnSpc>
                <a:spcPts val="2923"/>
              </a:lnSpc>
            </a:pPr>
          </a:p>
          <a:p>
            <a:pPr algn="l" marL="573844" indent="-286922" lvl="1">
              <a:lnSpc>
                <a:spcPts val="2923"/>
              </a:lnSpc>
              <a:buFont typeface="Arial"/>
              <a:buChar char="•"/>
            </a:pPr>
            <a:r>
              <a:rPr lang="en-US" sz="2657">
                <a:solidFill>
                  <a:srgbClr val="FFFFFF"/>
                </a:solidFill>
                <a:latin typeface="Times New Roman"/>
                <a:ea typeface="Times New Roman"/>
                <a:cs typeface="Times New Roman"/>
                <a:sym typeface="Times New Roman"/>
              </a:rPr>
              <a:t>Sun Tran App</a:t>
            </a:r>
          </a:p>
          <a:p>
            <a:pPr algn="l">
              <a:lnSpc>
                <a:spcPts val="2923"/>
              </a:lnSpc>
            </a:pPr>
            <a:r>
              <a:rPr lang="en-US" sz="2657">
                <a:solidFill>
                  <a:srgbClr val="FFFFFF"/>
                </a:solidFill>
                <a:latin typeface="Times New Roman"/>
                <a:ea typeface="Times New Roman"/>
                <a:cs typeface="Times New Roman"/>
                <a:sym typeface="Times New Roman"/>
              </a:rPr>
              <a:t>Limited functionality with crashes and delays.</a:t>
            </a:r>
          </a:p>
          <a:p>
            <a:pPr algn="l">
              <a:lnSpc>
                <a:spcPts val="2923"/>
              </a:lnSpc>
            </a:pPr>
          </a:p>
          <a:p>
            <a:pPr algn="l" marL="573844" indent="-286922" lvl="1">
              <a:lnSpc>
                <a:spcPts val="2923"/>
              </a:lnSpc>
              <a:buFont typeface="Arial"/>
              <a:buChar char="•"/>
            </a:pPr>
            <a:r>
              <a:rPr lang="en-US" sz="2657">
                <a:solidFill>
                  <a:srgbClr val="FFFFFF"/>
                </a:solidFill>
                <a:latin typeface="Times New Roman"/>
                <a:ea typeface="Times New Roman"/>
                <a:cs typeface="Times New Roman"/>
                <a:sym typeface="Times New Roman"/>
              </a:rPr>
              <a:t>Transit App</a:t>
            </a:r>
          </a:p>
          <a:p>
            <a:pPr algn="l">
              <a:lnSpc>
                <a:spcPts val="2923"/>
              </a:lnSpc>
            </a:pPr>
            <a:r>
              <a:rPr lang="en-US" sz="2657">
                <a:solidFill>
                  <a:srgbClr val="FFFFFF"/>
                </a:solidFill>
                <a:latin typeface="Times New Roman"/>
                <a:ea typeface="Times New Roman"/>
                <a:cs typeface="Times New Roman"/>
                <a:sym typeface="Times New Roman"/>
              </a:rPr>
              <a:t>Broad global coverage but lacks local specificity.</a:t>
            </a:r>
          </a:p>
          <a:p>
            <a:pPr algn="l">
              <a:lnSpc>
                <a:spcPts val="2923"/>
              </a:lnSpc>
            </a:pPr>
          </a:p>
          <a:p>
            <a:pPr algn="l" marL="573844" indent="-286922" lvl="1">
              <a:lnSpc>
                <a:spcPts val="2923"/>
              </a:lnSpc>
              <a:buFont typeface="Arial"/>
              <a:buChar char="•"/>
            </a:pPr>
            <a:r>
              <a:rPr lang="en-US" sz="2657">
                <a:solidFill>
                  <a:srgbClr val="FFFFFF"/>
                </a:solidFill>
                <a:latin typeface="Times New Roman"/>
                <a:ea typeface="Times New Roman"/>
                <a:cs typeface="Times New Roman"/>
                <a:sym typeface="Times New Roman"/>
              </a:rPr>
              <a:t>KakaoBus</a:t>
            </a:r>
          </a:p>
          <a:p>
            <a:pPr algn="l">
              <a:lnSpc>
                <a:spcPts val="2923"/>
              </a:lnSpc>
            </a:pPr>
            <a:r>
              <a:rPr lang="en-US" sz="2657">
                <a:solidFill>
                  <a:srgbClr val="FFFFFF"/>
                </a:solidFill>
                <a:latin typeface="Times New Roman"/>
                <a:ea typeface="Times New Roman"/>
                <a:cs typeface="Times New Roman"/>
                <a:sym typeface="Times New Roman"/>
              </a:rPr>
              <a:t>Reliable real-time tracking and user-friendly UI.</a:t>
            </a:r>
          </a:p>
        </p:txBody>
      </p:sp>
      <p:grpSp>
        <p:nvGrpSpPr>
          <p:cNvPr name="Group 7" id="7"/>
          <p:cNvGrpSpPr/>
          <p:nvPr/>
        </p:nvGrpSpPr>
        <p:grpSpPr>
          <a:xfrm rot="0">
            <a:off x="9406238" y="3867132"/>
            <a:ext cx="5910021" cy="4622186"/>
            <a:chOff x="0" y="0"/>
            <a:chExt cx="5307801" cy="4151194"/>
          </a:xfrm>
        </p:grpSpPr>
        <p:sp>
          <p:nvSpPr>
            <p:cNvPr name="Freeform 8" id="8"/>
            <p:cNvSpPr/>
            <p:nvPr/>
          </p:nvSpPr>
          <p:spPr>
            <a:xfrm flipH="false" flipV="false" rot="0">
              <a:off x="0" y="0"/>
              <a:ext cx="5307801" cy="4151194"/>
            </a:xfrm>
            <a:custGeom>
              <a:avLst/>
              <a:gdLst/>
              <a:ahLst/>
              <a:cxnLst/>
              <a:rect r="r" b="b" t="t" l="l"/>
              <a:pathLst>
                <a:path h="4151194" w="5307801">
                  <a:moveTo>
                    <a:pt x="5183341" y="4151194"/>
                  </a:moveTo>
                  <a:lnTo>
                    <a:pt x="124460" y="4151194"/>
                  </a:lnTo>
                  <a:cubicBezTo>
                    <a:pt x="55880" y="4151194"/>
                    <a:pt x="0" y="4095314"/>
                    <a:pt x="0" y="4026734"/>
                  </a:cubicBezTo>
                  <a:lnTo>
                    <a:pt x="0" y="124460"/>
                  </a:lnTo>
                  <a:cubicBezTo>
                    <a:pt x="0" y="55880"/>
                    <a:pt x="55880" y="0"/>
                    <a:pt x="124460" y="0"/>
                  </a:cubicBezTo>
                  <a:lnTo>
                    <a:pt x="5183341" y="0"/>
                  </a:lnTo>
                  <a:cubicBezTo>
                    <a:pt x="5251921" y="0"/>
                    <a:pt x="5307801" y="55880"/>
                    <a:pt x="5307801" y="124460"/>
                  </a:cubicBezTo>
                  <a:lnTo>
                    <a:pt x="5307801" y="4026734"/>
                  </a:lnTo>
                  <a:cubicBezTo>
                    <a:pt x="5307801" y="4095314"/>
                    <a:pt x="5251921" y="4151194"/>
                    <a:pt x="5183341" y="4151194"/>
                  </a:cubicBezTo>
                  <a:close/>
                </a:path>
              </a:pathLst>
            </a:custGeom>
            <a:solidFill>
              <a:srgbClr val="000000">
                <a:alpha val="40000"/>
              </a:srgbClr>
            </a:solidFill>
          </p:spPr>
        </p:sp>
      </p:grpSp>
      <p:sp>
        <p:nvSpPr>
          <p:cNvPr name="TextBox 9" id="9"/>
          <p:cNvSpPr txBox="true"/>
          <p:nvPr/>
        </p:nvSpPr>
        <p:spPr>
          <a:xfrm rot="0">
            <a:off x="9798459" y="5304985"/>
            <a:ext cx="5125577" cy="1174455"/>
          </a:xfrm>
          <a:prstGeom prst="rect">
            <a:avLst/>
          </a:prstGeom>
        </p:spPr>
        <p:txBody>
          <a:bodyPr anchor="t" rtlCol="false" tIns="0" lIns="0" bIns="0" rIns="0">
            <a:spAutoFit/>
          </a:bodyPr>
          <a:lstStyle/>
          <a:p>
            <a:pPr algn="ctr">
              <a:lnSpc>
                <a:spcPts val="2923"/>
              </a:lnSpc>
            </a:pPr>
            <a:r>
              <a:rPr lang="en-US" sz="2657">
                <a:solidFill>
                  <a:srgbClr val="FFFFFF"/>
                </a:solidFill>
                <a:latin typeface="Times New Roman"/>
                <a:ea typeface="Times New Roman"/>
                <a:cs typeface="Times New Roman"/>
                <a:sym typeface="Times New Roman"/>
              </a:rPr>
              <a:t> Enhancing Sun Tran's system with real-time updates and improved UI.</a:t>
            </a:r>
          </a:p>
        </p:txBody>
      </p:sp>
      <p:grpSp>
        <p:nvGrpSpPr>
          <p:cNvPr name="Group 10" id="10"/>
          <p:cNvGrpSpPr/>
          <p:nvPr/>
        </p:nvGrpSpPr>
        <p:grpSpPr>
          <a:xfrm rot="0">
            <a:off x="780890" y="8874350"/>
            <a:ext cx="16726220" cy="767901"/>
            <a:chOff x="0" y="0"/>
            <a:chExt cx="4405260" cy="202245"/>
          </a:xfrm>
        </p:grpSpPr>
        <p:sp>
          <p:nvSpPr>
            <p:cNvPr name="Freeform 11" id="11"/>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12" id="12"/>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13" id="13"/>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6</a:t>
            </a:r>
          </a:p>
        </p:txBody>
      </p:sp>
      <p:grpSp>
        <p:nvGrpSpPr>
          <p:cNvPr name="Group 14" id="14"/>
          <p:cNvGrpSpPr/>
          <p:nvPr/>
        </p:nvGrpSpPr>
        <p:grpSpPr>
          <a:xfrm rot="0">
            <a:off x="780890" y="644750"/>
            <a:ext cx="16726220" cy="1965414"/>
            <a:chOff x="0" y="0"/>
            <a:chExt cx="4405260" cy="517640"/>
          </a:xfrm>
        </p:grpSpPr>
        <p:sp>
          <p:nvSpPr>
            <p:cNvPr name="Freeform 15" id="15"/>
            <p:cNvSpPr/>
            <p:nvPr/>
          </p:nvSpPr>
          <p:spPr>
            <a:xfrm flipH="false" flipV="false" rot="0">
              <a:off x="0" y="0"/>
              <a:ext cx="4405260" cy="517640"/>
            </a:xfrm>
            <a:custGeom>
              <a:avLst/>
              <a:gdLst/>
              <a:ahLst/>
              <a:cxnLst/>
              <a:rect r="r" b="b" t="t" l="l"/>
              <a:pathLst>
                <a:path h="517640" w="4405260">
                  <a:moveTo>
                    <a:pt x="46286" y="0"/>
                  </a:moveTo>
                  <a:lnTo>
                    <a:pt x="4358974" y="0"/>
                  </a:lnTo>
                  <a:cubicBezTo>
                    <a:pt x="4384537" y="0"/>
                    <a:pt x="4405260" y="20723"/>
                    <a:pt x="4405260" y="46286"/>
                  </a:cubicBezTo>
                  <a:lnTo>
                    <a:pt x="4405260" y="471354"/>
                  </a:lnTo>
                  <a:cubicBezTo>
                    <a:pt x="4405260" y="496917"/>
                    <a:pt x="4384537" y="517640"/>
                    <a:pt x="4358974" y="517640"/>
                  </a:cubicBezTo>
                  <a:lnTo>
                    <a:pt x="46286" y="517640"/>
                  </a:lnTo>
                  <a:cubicBezTo>
                    <a:pt x="20723" y="517640"/>
                    <a:pt x="0" y="496917"/>
                    <a:pt x="0" y="471354"/>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16" id="16"/>
            <p:cNvSpPr txBox="true"/>
            <p:nvPr/>
          </p:nvSpPr>
          <p:spPr>
            <a:xfrm>
              <a:off x="0" y="-95250"/>
              <a:ext cx="4405260" cy="612890"/>
            </a:xfrm>
            <a:prstGeom prst="rect">
              <a:avLst/>
            </a:prstGeom>
          </p:spPr>
          <p:txBody>
            <a:bodyPr anchor="ctr" rtlCol="false" tIns="50800" lIns="50800" bIns="50800" rIns="50800"/>
            <a:lstStyle/>
            <a:p>
              <a:pPr algn="ctr">
                <a:lnSpc>
                  <a:spcPts val="3359"/>
                </a:lnSpc>
              </a:pPr>
            </a:p>
          </p:txBody>
        </p:sp>
      </p:grpSp>
      <p:sp>
        <p:nvSpPr>
          <p:cNvPr name="TextBox 17" id="17"/>
          <p:cNvSpPr txBox="true"/>
          <p:nvPr/>
        </p:nvSpPr>
        <p:spPr>
          <a:xfrm rot="0">
            <a:off x="1687474" y="1156694"/>
            <a:ext cx="15100059"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 Summary of Findings</a:t>
            </a:r>
          </a:p>
        </p:txBody>
      </p:sp>
      <p:sp>
        <p:nvSpPr>
          <p:cNvPr name="TextBox 18" id="18"/>
          <p:cNvSpPr txBox="true"/>
          <p:nvPr/>
        </p:nvSpPr>
        <p:spPr>
          <a:xfrm rot="0">
            <a:off x="4204281" y="3372016"/>
            <a:ext cx="3406842" cy="492594"/>
          </a:xfrm>
          <a:prstGeom prst="rect">
            <a:avLst/>
          </a:prstGeom>
        </p:spPr>
        <p:txBody>
          <a:bodyPr anchor="t" rtlCol="false" tIns="0" lIns="0" bIns="0" rIns="0">
            <a:spAutoFit/>
          </a:bodyPr>
          <a:lstStyle/>
          <a:p>
            <a:pPr algn="ctr">
              <a:lnSpc>
                <a:spcPts val="3341"/>
              </a:lnSpc>
            </a:pPr>
            <a:r>
              <a:rPr lang="en-US" sz="3037">
                <a:solidFill>
                  <a:srgbClr val="FFFFFF"/>
                </a:solidFill>
                <a:latin typeface="Times New Roman"/>
                <a:ea typeface="Times New Roman"/>
                <a:cs typeface="Times New Roman"/>
                <a:sym typeface="Times New Roman"/>
              </a:rPr>
              <a:t>Current Solutions</a:t>
            </a:r>
          </a:p>
        </p:txBody>
      </p:sp>
      <p:sp>
        <p:nvSpPr>
          <p:cNvPr name="TextBox 19" id="19"/>
          <p:cNvSpPr txBox="true"/>
          <p:nvPr/>
        </p:nvSpPr>
        <p:spPr>
          <a:xfrm rot="0">
            <a:off x="10657827" y="3372016"/>
            <a:ext cx="3406842" cy="492594"/>
          </a:xfrm>
          <a:prstGeom prst="rect">
            <a:avLst/>
          </a:prstGeom>
        </p:spPr>
        <p:txBody>
          <a:bodyPr anchor="t" rtlCol="false" tIns="0" lIns="0" bIns="0" rIns="0">
            <a:spAutoFit/>
          </a:bodyPr>
          <a:lstStyle/>
          <a:p>
            <a:pPr algn="ctr">
              <a:lnSpc>
                <a:spcPts val="3341"/>
              </a:lnSpc>
            </a:pPr>
            <a:r>
              <a:rPr lang="en-US" sz="3037">
                <a:solidFill>
                  <a:srgbClr val="FFFFFF"/>
                </a:solidFill>
                <a:latin typeface="Times New Roman"/>
                <a:ea typeface="Times New Roman"/>
                <a:cs typeface="Times New Roman"/>
                <a:sym typeface="Times New Roman"/>
              </a:rPr>
              <a:t>Future Potential</a:t>
            </a:r>
          </a:p>
        </p:txBody>
      </p:sp>
      <p:sp>
        <p:nvSpPr>
          <p:cNvPr name="TextBox 20" id="20"/>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8874350"/>
            <a:ext cx="16726220" cy="767901"/>
            <a:chOff x="0" y="0"/>
            <a:chExt cx="4405260" cy="202245"/>
          </a:xfrm>
        </p:grpSpPr>
        <p:sp>
          <p:nvSpPr>
            <p:cNvPr name="Freeform 4" id="4"/>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5" id="5"/>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7</a:t>
            </a:r>
          </a:p>
        </p:txBody>
      </p:sp>
      <p:grpSp>
        <p:nvGrpSpPr>
          <p:cNvPr name="Group 7" id="7"/>
          <p:cNvGrpSpPr/>
          <p:nvPr/>
        </p:nvGrpSpPr>
        <p:grpSpPr>
          <a:xfrm rot="0">
            <a:off x="780890" y="644750"/>
            <a:ext cx="16726220" cy="1965414"/>
            <a:chOff x="0" y="0"/>
            <a:chExt cx="4405260" cy="517640"/>
          </a:xfrm>
        </p:grpSpPr>
        <p:sp>
          <p:nvSpPr>
            <p:cNvPr name="Freeform 8" id="8"/>
            <p:cNvSpPr/>
            <p:nvPr/>
          </p:nvSpPr>
          <p:spPr>
            <a:xfrm flipH="false" flipV="false" rot="0">
              <a:off x="0" y="0"/>
              <a:ext cx="4405260" cy="517640"/>
            </a:xfrm>
            <a:custGeom>
              <a:avLst/>
              <a:gdLst/>
              <a:ahLst/>
              <a:cxnLst/>
              <a:rect r="r" b="b" t="t" l="l"/>
              <a:pathLst>
                <a:path h="517640" w="4405260">
                  <a:moveTo>
                    <a:pt x="46286" y="0"/>
                  </a:moveTo>
                  <a:lnTo>
                    <a:pt x="4358974" y="0"/>
                  </a:lnTo>
                  <a:cubicBezTo>
                    <a:pt x="4384537" y="0"/>
                    <a:pt x="4405260" y="20723"/>
                    <a:pt x="4405260" y="46286"/>
                  </a:cubicBezTo>
                  <a:lnTo>
                    <a:pt x="4405260" y="471354"/>
                  </a:lnTo>
                  <a:cubicBezTo>
                    <a:pt x="4405260" y="496917"/>
                    <a:pt x="4384537" y="517640"/>
                    <a:pt x="4358974" y="517640"/>
                  </a:cubicBezTo>
                  <a:lnTo>
                    <a:pt x="46286" y="517640"/>
                  </a:lnTo>
                  <a:cubicBezTo>
                    <a:pt x="20723" y="517640"/>
                    <a:pt x="0" y="496917"/>
                    <a:pt x="0" y="471354"/>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9" id="9"/>
            <p:cNvSpPr txBox="true"/>
            <p:nvPr/>
          </p:nvSpPr>
          <p:spPr>
            <a:xfrm>
              <a:off x="0" y="-95250"/>
              <a:ext cx="4405260" cy="612890"/>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1687474" y="1156694"/>
            <a:ext cx="14107914"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Real-World Applications</a:t>
            </a:r>
          </a:p>
        </p:txBody>
      </p:sp>
      <p:sp>
        <p:nvSpPr>
          <p:cNvPr name="TextBox 11" id="11"/>
          <p:cNvSpPr txBox="true"/>
          <p:nvPr/>
        </p:nvSpPr>
        <p:spPr>
          <a:xfrm rot="0">
            <a:off x="1071389" y="4069371"/>
            <a:ext cx="16145221" cy="2833402"/>
          </a:xfrm>
          <a:prstGeom prst="rect">
            <a:avLst/>
          </a:prstGeom>
        </p:spPr>
        <p:txBody>
          <a:bodyPr anchor="t" rtlCol="false" tIns="0" lIns="0" bIns="0" rIns="0">
            <a:spAutoFit/>
          </a:bodyPr>
          <a:lstStyle/>
          <a:p>
            <a:pPr algn="l" marL="852530" indent="-426265" lvl="1">
              <a:lnSpc>
                <a:spcPts val="5528"/>
              </a:lnSpc>
              <a:buFont typeface="Arial"/>
              <a:buChar char="•"/>
            </a:pPr>
            <a:r>
              <a:rPr lang="en-US" sz="3948">
                <a:solidFill>
                  <a:srgbClr val="FFFFFF"/>
                </a:solidFill>
                <a:latin typeface="Times New Roman"/>
                <a:ea typeface="Times New Roman"/>
                <a:cs typeface="Times New Roman"/>
                <a:sym typeface="Times New Roman"/>
              </a:rPr>
              <a:t>Students and Workers: Avoid delays and manage time better.</a:t>
            </a:r>
          </a:p>
          <a:p>
            <a:pPr algn="l" marL="852530" indent="-426265" lvl="1">
              <a:lnSpc>
                <a:spcPts val="5528"/>
              </a:lnSpc>
              <a:buFont typeface="Arial"/>
              <a:buChar char="•"/>
            </a:pPr>
            <a:r>
              <a:rPr lang="en-US" sz="3948">
                <a:solidFill>
                  <a:srgbClr val="FFFFFF"/>
                </a:solidFill>
                <a:latin typeface="Times New Roman"/>
                <a:ea typeface="Times New Roman"/>
                <a:cs typeface="Times New Roman"/>
                <a:sym typeface="Times New Roman"/>
              </a:rPr>
              <a:t>Emergency Alerts: Respond quickly to route changes or disruptions.</a:t>
            </a:r>
          </a:p>
          <a:p>
            <a:pPr algn="l" marL="852530" indent="-426265" lvl="1">
              <a:lnSpc>
                <a:spcPts val="5528"/>
              </a:lnSpc>
              <a:buFont typeface="Arial"/>
              <a:buChar char="•"/>
            </a:pPr>
            <a:r>
              <a:rPr lang="en-US" sz="3948">
                <a:solidFill>
                  <a:srgbClr val="FFFFFF"/>
                </a:solidFill>
                <a:latin typeface="Times New Roman"/>
                <a:ea typeface="Times New Roman"/>
                <a:cs typeface="Times New Roman"/>
                <a:sym typeface="Times New Roman"/>
              </a:rPr>
              <a:t>Increased Public Trust: Encourages use of public transportation with reliable service.</a:t>
            </a:r>
          </a:p>
        </p:txBody>
      </p:sp>
      <p:sp>
        <p:nvSpPr>
          <p:cNvPr name="TextBox 12" id="12"/>
          <p:cNvSpPr txBox="true"/>
          <p:nvPr/>
        </p:nvSpPr>
        <p:spPr>
          <a:xfrm rot="0">
            <a:off x="1687474" y="3247041"/>
            <a:ext cx="6107876" cy="647065"/>
          </a:xfrm>
          <a:prstGeom prst="rect">
            <a:avLst/>
          </a:prstGeom>
        </p:spPr>
        <p:txBody>
          <a:bodyPr anchor="t" rtlCol="false" tIns="0" lIns="0" bIns="0" rIns="0">
            <a:spAutoFit/>
          </a:bodyPr>
          <a:lstStyle/>
          <a:p>
            <a:pPr algn="l">
              <a:lnSpc>
                <a:spcPts val="4760"/>
              </a:lnSpc>
            </a:pPr>
            <a:r>
              <a:rPr lang="en-US" sz="3400" b="true">
                <a:solidFill>
                  <a:srgbClr val="FFFFFF"/>
                </a:solidFill>
                <a:latin typeface="Times New Roman Bold"/>
                <a:ea typeface="Times New Roman Bold"/>
                <a:cs typeface="Times New Roman Bold"/>
                <a:sym typeface="Times New Roman Bold"/>
              </a:rPr>
              <a:t>Vision</a:t>
            </a:r>
          </a:p>
        </p:txBody>
      </p:sp>
      <p:sp>
        <p:nvSpPr>
          <p:cNvPr name="TextBox 13" id="13"/>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1940524"/>
            <a:chOff x="0" y="0"/>
            <a:chExt cx="4405260" cy="511084"/>
          </a:xfrm>
        </p:grpSpPr>
        <p:sp>
          <p:nvSpPr>
            <p:cNvPr name="Freeform 4" id="4"/>
            <p:cNvSpPr/>
            <p:nvPr/>
          </p:nvSpPr>
          <p:spPr>
            <a:xfrm flipH="false" flipV="false" rot="0">
              <a:off x="0" y="0"/>
              <a:ext cx="4405260" cy="511084"/>
            </a:xfrm>
            <a:custGeom>
              <a:avLst/>
              <a:gdLst/>
              <a:ahLst/>
              <a:cxnLst/>
              <a:rect r="r" b="b" t="t" l="l"/>
              <a:pathLst>
                <a:path h="511084" w="4405260">
                  <a:moveTo>
                    <a:pt x="46286" y="0"/>
                  </a:moveTo>
                  <a:lnTo>
                    <a:pt x="4358974" y="0"/>
                  </a:lnTo>
                  <a:cubicBezTo>
                    <a:pt x="4384537" y="0"/>
                    <a:pt x="4405260" y="20723"/>
                    <a:pt x="4405260" y="46286"/>
                  </a:cubicBezTo>
                  <a:lnTo>
                    <a:pt x="4405260" y="464798"/>
                  </a:lnTo>
                  <a:cubicBezTo>
                    <a:pt x="4405260" y="490361"/>
                    <a:pt x="4384537" y="511084"/>
                    <a:pt x="4358974" y="511084"/>
                  </a:cubicBezTo>
                  <a:lnTo>
                    <a:pt x="46286" y="511084"/>
                  </a:lnTo>
                  <a:cubicBezTo>
                    <a:pt x="20723" y="511084"/>
                    <a:pt x="0" y="490361"/>
                    <a:pt x="0" y="464798"/>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95250"/>
              <a:ext cx="4405260" cy="606334"/>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80890" y="8874350"/>
            <a:ext cx="16726220" cy="767901"/>
            <a:chOff x="0" y="0"/>
            <a:chExt cx="4405260" cy="202245"/>
          </a:xfrm>
        </p:grpSpPr>
        <p:sp>
          <p:nvSpPr>
            <p:cNvPr name="Freeform 7" id="7"/>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8" id="8"/>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9" id="9"/>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8</a:t>
            </a:r>
          </a:p>
        </p:txBody>
      </p:sp>
      <p:sp>
        <p:nvSpPr>
          <p:cNvPr name="TextBox 10" id="10"/>
          <p:cNvSpPr txBox="true"/>
          <p:nvPr/>
        </p:nvSpPr>
        <p:spPr>
          <a:xfrm rot="0">
            <a:off x="1687474" y="1156694"/>
            <a:ext cx="9635460"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Design Approach</a:t>
            </a:r>
          </a:p>
        </p:txBody>
      </p:sp>
      <p:sp>
        <p:nvSpPr>
          <p:cNvPr name="TextBox 11" id="11"/>
          <p:cNvSpPr txBox="true"/>
          <p:nvPr/>
        </p:nvSpPr>
        <p:spPr>
          <a:xfrm rot="0">
            <a:off x="1314450" y="4066254"/>
            <a:ext cx="12687300" cy="647065"/>
          </a:xfrm>
          <a:prstGeom prst="rect">
            <a:avLst/>
          </a:prstGeom>
        </p:spPr>
        <p:txBody>
          <a:bodyPr anchor="t" rtlCol="false" tIns="0" lIns="0" bIns="0" rIns="0">
            <a:spAutoFit/>
          </a:bodyPr>
          <a:lstStyle/>
          <a:p>
            <a:pPr algn="l" marL="734061" indent="-367031" lvl="1">
              <a:lnSpc>
                <a:spcPts val="4760"/>
              </a:lnSpc>
              <a:buFont typeface="Arial"/>
              <a:buChar char="•"/>
            </a:pPr>
            <a:r>
              <a:rPr lang="en-US" sz="3400">
                <a:solidFill>
                  <a:srgbClr val="FFFFFF"/>
                </a:solidFill>
                <a:latin typeface="Times New Roman"/>
                <a:ea typeface="Times New Roman"/>
                <a:cs typeface="Times New Roman"/>
                <a:sym typeface="Times New Roman"/>
              </a:rPr>
              <a:t>Analyzed local needs and global best practices.</a:t>
            </a:r>
          </a:p>
        </p:txBody>
      </p:sp>
      <p:sp>
        <p:nvSpPr>
          <p:cNvPr name="TextBox 12" id="12"/>
          <p:cNvSpPr txBox="true"/>
          <p:nvPr/>
        </p:nvSpPr>
        <p:spPr>
          <a:xfrm rot="0">
            <a:off x="1627196" y="3251900"/>
            <a:ext cx="6599439" cy="647065"/>
          </a:xfrm>
          <a:prstGeom prst="rect">
            <a:avLst/>
          </a:prstGeom>
        </p:spPr>
        <p:txBody>
          <a:bodyPr anchor="t" rtlCol="false" tIns="0" lIns="0" bIns="0" rIns="0">
            <a:spAutoFit/>
          </a:bodyPr>
          <a:lstStyle/>
          <a:p>
            <a:pPr algn="l">
              <a:lnSpc>
                <a:spcPts val="4760"/>
              </a:lnSpc>
            </a:pPr>
            <a:r>
              <a:rPr lang="en-US" sz="3400" b="true">
                <a:solidFill>
                  <a:srgbClr val="FFFFFF"/>
                </a:solidFill>
                <a:latin typeface="Times New Roman Bold"/>
                <a:ea typeface="Times New Roman Bold"/>
                <a:cs typeface="Times New Roman Bold"/>
                <a:sym typeface="Times New Roman Bold"/>
              </a:rPr>
              <a:t>User-Centered Design:</a:t>
            </a:r>
          </a:p>
        </p:txBody>
      </p:sp>
      <p:sp>
        <p:nvSpPr>
          <p:cNvPr name="TextBox 13" id="13"/>
          <p:cNvSpPr txBox="true"/>
          <p:nvPr/>
        </p:nvSpPr>
        <p:spPr>
          <a:xfrm rot="0">
            <a:off x="1627196" y="5380069"/>
            <a:ext cx="7890981" cy="647065"/>
          </a:xfrm>
          <a:prstGeom prst="rect">
            <a:avLst/>
          </a:prstGeom>
        </p:spPr>
        <p:txBody>
          <a:bodyPr anchor="t" rtlCol="false" tIns="0" lIns="0" bIns="0" rIns="0">
            <a:spAutoFit/>
          </a:bodyPr>
          <a:lstStyle/>
          <a:p>
            <a:pPr algn="l">
              <a:lnSpc>
                <a:spcPts val="4760"/>
              </a:lnSpc>
            </a:pPr>
            <a:r>
              <a:rPr lang="en-US" sz="3400" b="true">
                <a:solidFill>
                  <a:srgbClr val="FFFFFF"/>
                </a:solidFill>
                <a:latin typeface="Times New Roman Bold"/>
                <a:ea typeface="Times New Roman Bold"/>
                <a:cs typeface="Times New Roman Bold"/>
                <a:sym typeface="Times New Roman Bold"/>
              </a:rPr>
              <a:t>Technical Feasibility:</a:t>
            </a:r>
          </a:p>
        </p:txBody>
      </p:sp>
      <p:sp>
        <p:nvSpPr>
          <p:cNvPr name="TextBox 14" id="14"/>
          <p:cNvSpPr txBox="true"/>
          <p:nvPr/>
        </p:nvSpPr>
        <p:spPr>
          <a:xfrm rot="0">
            <a:off x="1314450" y="6227159"/>
            <a:ext cx="12687300" cy="1847215"/>
          </a:xfrm>
          <a:prstGeom prst="rect">
            <a:avLst/>
          </a:prstGeom>
        </p:spPr>
        <p:txBody>
          <a:bodyPr anchor="t" rtlCol="false" tIns="0" lIns="0" bIns="0" rIns="0">
            <a:spAutoFit/>
          </a:bodyPr>
          <a:lstStyle/>
          <a:p>
            <a:pPr algn="l" marL="734061" indent="-367031" lvl="1">
              <a:lnSpc>
                <a:spcPts val="4760"/>
              </a:lnSpc>
              <a:buFont typeface="Arial"/>
              <a:buChar char="•"/>
            </a:pPr>
            <a:r>
              <a:rPr lang="en-US" sz="3400">
                <a:solidFill>
                  <a:srgbClr val="FFFFFF"/>
                </a:solidFill>
                <a:latin typeface="Times New Roman"/>
                <a:ea typeface="Times New Roman"/>
                <a:cs typeface="Times New Roman"/>
                <a:sym typeface="Times New Roman"/>
              </a:rPr>
              <a:t>Integrated GPS tracking and ETA algorithms.</a:t>
            </a:r>
          </a:p>
          <a:p>
            <a:pPr algn="l" marL="734061" indent="-367031" lvl="1">
              <a:lnSpc>
                <a:spcPts val="4760"/>
              </a:lnSpc>
              <a:buFont typeface="Arial"/>
              <a:buChar char="•"/>
            </a:pPr>
            <a:r>
              <a:rPr lang="en-US" sz="3400">
                <a:solidFill>
                  <a:srgbClr val="FFFFFF"/>
                </a:solidFill>
                <a:latin typeface="Times New Roman"/>
                <a:ea typeface="Times New Roman"/>
                <a:cs typeface="Times New Roman"/>
                <a:sym typeface="Times New Roman"/>
              </a:rPr>
              <a:t>Created a simplified and intuitive user interface.</a:t>
            </a:r>
          </a:p>
          <a:p>
            <a:pPr algn="l">
              <a:lnSpc>
                <a:spcPts val="4760"/>
              </a:lnSpc>
            </a:pPr>
          </a:p>
        </p:txBody>
      </p:sp>
      <p:sp>
        <p:nvSpPr>
          <p:cNvPr name="TextBox 15" id="15"/>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4E94BA"/>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9222" r="0" b="-9222"/>
            </a:stretch>
          </a:blipFill>
        </p:spPr>
      </p:sp>
      <p:grpSp>
        <p:nvGrpSpPr>
          <p:cNvPr name="Group 3" id="3"/>
          <p:cNvGrpSpPr/>
          <p:nvPr/>
        </p:nvGrpSpPr>
        <p:grpSpPr>
          <a:xfrm rot="0">
            <a:off x="780890" y="644750"/>
            <a:ext cx="16726220" cy="2032731"/>
            <a:chOff x="0" y="0"/>
            <a:chExt cx="4405260" cy="535370"/>
          </a:xfrm>
        </p:grpSpPr>
        <p:sp>
          <p:nvSpPr>
            <p:cNvPr name="Freeform 4" id="4"/>
            <p:cNvSpPr/>
            <p:nvPr/>
          </p:nvSpPr>
          <p:spPr>
            <a:xfrm flipH="false" flipV="false" rot="0">
              <a:off x="0" y="0"/>
              <a:ext cx="4405260" cy="535370"/>
            </a:xfrm>
            <a:custGeom>
              <a:avLst/>
              <a:gdLst/>
              <a:ahLst/>
              <a:cxnLst/>
              <a:rect r="r" b="b" t="t" l="l"/>
              <a:pathLst>
                <a:path h="535370" w="4405260">
                  <a:moveTo>
                    <a:pt x="46286" y="0"/>
                  </a:moveTo>
                  <a:lnTo>
                    <a:pt x="4358974" y="0"/>
                  </a:lnTo>
                  <a:cubicBezTo>
                    <a:pt x="4384537" y="0"/>
                    <a:pt x="4405260" y="20723"/>
                    <a:pt x="4405260" y="46286"/>
                  </a:cubicBezTo>
                  <a:lnTo>
                    <a:pt x="4405260" y="489083"/>
                  </a:lnTo>
                  <a:cubicBezTo>
                    <a:pt x="4405260" y="514647"/>
                    <a:pt x="4384537" y="535370"/>
                    <a:pt x="4358974" y="535370"/>
                  </a:cubicBezTo>
                  <a:lnTo>
                    <a:pt x="46286" y="535370"/>
                  </a:lnTo>
                  <a:cubicBezTo>
                    <a:pt x="34010" y="535370"/>
                    <a:pt x="22237" y="530493"/>
                    <a:pt x="13557" y="521813"/>
                  </a:cubicBezTo>
                  <a:cubicBezTo>
                    <a:pt x="4877" y="513132"/>
                    <a:pt x="0" y="501359"/>
                    <a:pt x="0" y="489083"/>
                  </a:cubicBezTo>
                  <a:lnTo>
                    <a:pt x="0" y="46286"/>
                  </a:lnTo>
                  <a:cubicBezTo>
                    <a:pt x="0" y="20723"/>
                    <a:pt x="20723" y="0"/>
                    <a:pt x="46286"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95250"/>
              <a:ext cx="4405260" cy="630620"/>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780890" y="8874350"/>
            <a:ext cx="16726220" cy="767901"/>
            <a:chOff x="0" y="0"/>
            <a:chExt cx="4405260" cy="202245"/>
          </a:xfrm>
        </p:grpSpPr>
        <p:sp>
          <p:nvSpPr>
            <p:cNvPr name="Freeform 7" id="7"/>
            <p:cNvSpPr/>
            <p:nvPr/>
          </p:nvSpPr>
          <p:spPr>
            <a:xfrm flipH="false" flipV="false" rot="0">
              <a:off x="0" y="0"/>
              <a:ext cx="4405260" cy="202245"/>
            </a:xfrm>
            <a:custGeom>
              <a:avLst/>
              <a:gdLst/>
              <a:ahLst/>
              <a:cxnLst/>
              <a:rect r="r" b="b" t="t" l="l"/>
              <a:pathLst>
                <a:path h="202245" w="4405260">
                  <a:moveTo>
                    <a:pt x="46286" y="0"/>
                  </a:moveTo>
                  <a:lnTo>
                    <a:pt x="4358974" y="0"/>
                  </a:lnTo>
                  <a:cubicBezTo>
                    <a:pt x="4384537" y="0"/>
                    <a:pt x="4405260" y="20723"/>
                    <a:pt x="4405260" y="46286"/>
                  </a:cubicBezTo>
                  <a:lnTo>
                    <a:pt x="4405260" y="155959"/>
                  </a:lnTo>
                  <a:cubicBezTo>
                    <a:pt x="4405260" y="168235"/>
                    <a:pt x="4400383" y="180008"/>
                    <a:pt x="4391703" y="188689"/>
                  </a:cubicBezTo>
                  <a:cubicBezTo>
                    <a:pt x="4383022" y="197369"/>
                    <a:pt x="4371249" y="202245"/>
                    <a:pt x="4358974" y="202245"/>
                  </a:cubicBezTo>
                  <a:lnTo>
                    <a:pt x="46286" y="202245"/>
                  </a:lnTo>
                  <a:cubicBezTo>
                    <a:pt x="20723" y="202245"/>
                    <a:pt x="0" y="181522"/>
                    <a:pt x="0" y="155959"/>
                  </a:cubicBezTo>
                  <a:lnTo>
                    <a:pt x="0" y="46286"/>
                  </a:lnTo>
                  <a:cubicBezTo>
                    <a:pt x="0" y="20723"/>
                    <a:pt x="20723" y="0"/>
                    <a:pt x="46286" y="0"/>
                  </a:cubicBezTo>
                  <a:close/>
                </a:path>
              </a:pathLst>
            </a:custGeom>
            <a:solidFill>
              <a:srgbClr val="FFFFFF"/>
            </a:solidFill>
          </p:spPr>
        </p:sp>
        <p:sp>
          <p:nvSpPr>
            <p:cNvPr name="TextBox 8" id="8"/>
            <p:cNvSpPr txBox="true"/>
            <p:nvPr/>
          </p:nvSpPr>
          <p:spPr>
            <a:xfrm>
              <a:off x="0" y="-95250"/>
              <a:ext cx="4405260" cy="297495"/>
            </a:xfrm>
            <a:prstGeom prst="rect">
              <a:avLst/>
            </a:prstGeom>
          </p:spPr>
          <p:txBody>
            <a:bodyPr anchor="ctr" rtlCol="false" tIns="50800" lIns="50800" bIns="50800" rIns="50800"/>
            <a:lstStyle/>
            <a:p>
              <a:pPr algn="ctr">
                <a:lnSpc>
                  <a:spcPts val="3359"/>
                </a:lnSpc>
              </a:pPr>
            </a:p>
          </p:txBody>
        </p:sp>
      </p:grpSp>
      <p:sp>
        <p:nvSpPr>
          <p:cNvPr name="TextBox 9" id="9"/>
          <p:cNvSpPr txBox="true"/>
          <p:nvPr/>
        </p:nvSpPr>
        <p:spPr>
          <a:xfrm rot="0">
            <a:off x="13806186" y="9012555"/>
            <a:ext cx="3167364" cy="453390"/>
          </a:xfrm>
          <a:prstGeom prst="rect">
            <a:avLst/>
          </a:prstGeom>
        </p:spPr>
        <p:txBody>
          <a:bodyPr anchor="t" rtlCol="false" tIns="0" lIns="0" bIns="0" rIns="0">
            <a:spAutoFit/>
          </a:bodyPr>
          <a:lstStyle/>
          <a:p>
            <a:pPr algn="r">
              <a:lnSpc>
                <a:spcPts val="3359"/>
              </a:lnSpc>
            </a:pPr>
            <a:r>
              <a:rPr lang="en-US" sz="2400">
                <a:solidFill>
                  <a:srgbClr val="4E94BA"/>
                </a:solidFill>
                <a:latin typeface="Times New Roman"/>
                <a:ea typeface="Times New Roman"/>
                <a:cs typeface="Times New Roman"/>
                <a:sym typeface="Times New Roman"/>
              </a:rPr>
              <a:t>9</a:t>
            </a:r>
          </a:p>
        </p:txBody>
      </p:sp>
      <p:sp>
        <p:nvSpPr>
          <p:cNvPr name="TextBox 10" id="10"/>
          <p:cNvSpPr txBox="true"/>
          <p:nvPr/>
        </p:nvSpPr>
        <p:spPr>
          <a:xfrm rot="0">
            <a:off x="1687474" y="1156694"/>
            <a:ext cx="14008988" cy="1170939"/>
          </a:xfrm>
          <a:prstGeom prst="rect">
            <a:avLst/>
          </a:prstGeom>
        </p:spPr>
        <p:txBody>
          <a:bodyPr anchor="t" rtlCol="false" tIns="0" lIns="0" bIns="0" rIns="0">
            <a:spAutoFit/>
          </a:bodyPr>
          <a:lstStyle/>
          <a:p>
            <a:pPr algn="l">
              <a:lnSpc>
                <a:spcPts val="7039"/>
              </a:lnSpc>
            </a:pPr>
            <a:r>
              <a:rPr lang="en-US" sz="8799" b="true">
                <a:solidFill>
                  <a:srgbClr val="FFFFFF"/>
                </a:solidFill>
                <a:latin typeface="Times New Roman Bold"/>
                <a:ea typeface="Times New Roman Bold"/>
                <a:cs typeface="Times New Roman Bold"/>
                <a:sym typeface="Times New Roman Bold"/>
              </a:rPr>
              <a:t>Solution Design Proposal</a:t>
            </a:r>
          </a:p>
        </p:txBody>
      </p:sp>
      <p:sp>
        <p:nvSpPr>
          <p:cNvPr name="TextBox 11" id="11"/>
          <p:cNvSpPr txBox="true"/>
          <p:nvPr/>
        </p:nvSpPr>
        <p:spPr>
          <a:xfrm rot="0">
            <a:off x="1687474" y="4405633"/>
            <a:ext cx="12687300" cy="2447290"/>
          </a:xfrm>
          <a:prstGeom prst="rect">
            <a:avLst/>
          </a:prstGeom>
        </p:spPr>
        <p:txBody>
          <a:bodyPr anchor="t" rtlCol="false" tIns="0" lIns="0" bIns="0" rIns="0">
            <a:spAutoFit/>
          </a:bodyPr>
          <a:lstStyle/>
          <a:p>
            <a:pPr algn="l" marL="734061" indent="-367031" lvl="1">
              <a:lnSpc>
                <a:spcPts val="4760"/>
              </a:lnSpc>
              <a:buFont typeface="Arial"/>
              <a:buChar char="•"/>
            </a:pPr>
            <a:r>
              <a:rPr lang="en-US" sz="3400">
                <a:solidFill>
                  <a:srgbClr val="FFFFFF"/>
                </a:solidFill>
                <a:latin typeface="Times New Roman"/>
                <a:ea typeface="Times New Roman"/>
                <a:cs typeface="Times New Roman"/>
                <a:sym typeface="Times New Roman"/>
              </a:rPr>
              <a:t>Real-time tracking and ETA provision.</a:t>
            </a:r>
          </a:p>
          <a:p>
            <a:pPr algn="l" marL="734061" indent="-367031" lvl="1">
              <a:lnSpc>
                <a:spcPts val="4760"/>
              </a:lnSpc>
              <a:buFont typeface="Arial"/>
              <a:buChar char="•"/>
            </a:pPr>
            <a:r>
              <a:rPr lang="en-US" sz="3400">
                <a:solidFill>
                  <a:srgbClr val="FFFFFF"/>
                </a:solidFill>
                <a:latin typeface="Times New Roman"/>
                <a:ea typeface="Times New Roman"/>
                <a:cs typeface="Times New Roman"/>
                <a:sym typeface="Times New Roman"/>
              </a:rPr>
              <a:t>Alerts for route changes and delays.</a:t>
            </a:r>
          </a:p>
          <a:p>
            <a:pPr algn="l" marL="734061" indent="-367031" lvl="1">
              <a:lnSpc>
                <a:spcPts val="4760"/>
              </a:lnSpc>
              <a:buFont typeface="Arial"/>
              <a:buChar char="•"/>
            </a:pPr>
            <a:r>
              <a:rPr lang="en-US" sz="3400">
                <a:solidFill>
                  <a:srgbClr val="FFFFFF"/>
                </a:solidFill>
                <a:latin typeface="Times New Roman"/>
                <a:ea typeface="Times New Roman"/>
                <a:cs typeface="Times New Roman"/>
                <a:sym typeface="Times New Roman"/>
              </a:rPr>
              <a:t>Feedback mechanism for continuous improvement.</a:t>
            </a:r>
          </a:p>
          <a:p>
            <a:pPr algn="l">
              <a:lnSpc>
                <a:spcPts val="4760"/>
              </a:lnSpc>
            </a:pPr>
          </a:p>
        </p:txBody>
      </p:sp>
      <p:sp>
        <p:nvSpPr>
          <p:cNvPr name="TextBox 12" id="12"/>
          <p:cNvSpPr txBox="true"/>
          <p:nvPr/>
        </p:nvSpPr>
        <p:spPr>
          <a:xfrm rot="0">
            <a:off x="1687474" y="3549019"/>
            <a:ext cx="12681277" cy="647065"/>
          </a:xfrm>
          <a:prstGeom prst="rect">
            <a:avLst/>
          </a:prstGeom>
        </p:spPr>
        <p:txBody>
          <a:bodyPr anchor="t" rtlCol="false" tIns="0" lIns="0" bIns="0" rIns="0">
            <a:spAutoFit/>
          </a:bodyPr>
          <a:lstStyle/>
          <a:p>
            <a:pPr algn="l">
              <a:lnSpc>
                <a:spcPts val="4760"/>
              </a:lnSpc>
            </a:pPr>
            <a:r>
              <a:rPr lang="en-US" sz="3400" b="true">
                <a:solidFill>
                  <a:srgbClr val="FFFFFF"/>
                </a:solidFill>
                <a:latin typeface="Times New Roman Bold"/>
                <a:ea typeface="Times New Roman Bold"/>
                <a:cs typeface="Times New Roman Bold"/>
                <a:sym typeface="Times New Roman Bold"/>
              </a:rPr>
              <a:t>Key Features:</a:t>
            </a:r>
          </a:p>
        </p:txBody>
      </p:sp>
      <p:sp>
        <p:nvSpPr>
          <p:cNvPr name="TextBox 13" id="13"/>
          <p:cNvSpPr txBox="true"/>
          <p:nvPr/>
        </p:nvSpPr>
        <p:spPr>
          <a:xfrm rot="0">
            <a:off x="780890" y="7063824"/>
            <a:ext cx="15152904" cy="1247140"/>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Times New Roman"/>
                <a:ea typeface="Times New Roman"/>
                <a:cs typeface="Times New Roman"/>
                <a:sym typeface="Times New Roman"/>
              </a:rPr>
              <a:t>*UI</a:t>
            </a:r>
            <a:r>
              <a:rPr lang="en-US" sz="3399">
                <a:solidFill>
                  <a:srgbClr val="FFFFFF"/>
                </a:solidFill>
                <a:latin typeface="Times New Roman"/>
                <a:ea typeface="Times New Roman"/>
                <a:cs typeface="Times New Roman"/>
                <a:sym typeface="Times New Roman"/>
              </a:rPr>
              <a:t> Mock-ups: Visualizations of Home, Map, and Notification screens.</a:t>
            </a:r>
          </a:p>
          <a:p>
            <a:pPr algn="ctr">
              <a:lnSpc>
                <a:spcPts val="4759"/>
              </a:lnSpc>
              <a:spcBef>
                <a:spcPct val="0"/>
              </a:spcBef>
            </a:pPr>
          </a:p>
        </p:txBody>
      </p:sp>
      <p:sp>
        <p:nvSpPr>
          <p:cNvPr name="TextBox 14" id="14"/>
          <p:cNvSpPr txBox="true"/>
          <p:nvPr/>
        </p:nvSpPr>
        <p:spPr>
          <a:xfrm rot="0">
            <a:off x="1314450" y="9012555"/>
            <a:ext cx="2956891" cy="453390"/>
          </a:xfrm>
          <a:prstGeom prst="rect">
            <a:avLst/>
          </a:prstGeom>
        </p:spPr>
        <p:txBody>
          <a:bodyPr anchor="t" rtlCol="false" tIns="0" lIns="0" bIns="0" rIns="0">
            <a:spAutoFit/>
          </a:bodyPr>
          <a:lstStyle/>
          <a:p>
            <a:pPr algn="l">
              <a:lnSpc>
                <a:spcPts val="3359"/>
              </a:lnSpc>
            </a:pPr>
            <a:r>
              <a:rPr lang="en-US" sz="2400">
                <a:solidFill>
                  <a:srgbClr val="4E94BA"/>
                </a:solidFill>
                <a:latin typeface="Times New Roman"/>
                <a:ea typeface="Times New Roman"/>
                <a:cs typeface="Times New Roman"/>
                <a:sym typeface="Times New Roman"/>
              </a:rPr>
              <a:t>?December 2024</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DAGZrKsVR80</dc:identifier>
  <dcterms:modified xsi:type="dcterms:W3CDTF">2011-08-01T06:04:30Z</dcterms:modified>
  <cp:revision>1</cp:revision>
  <dc:title>Project Proposal의 사본</dc:title>
</cp:coreProperties>
</file>

<file path=docProps/thumbnail.jpeg>
</file>